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4630400" cy="8229600"/>
  <p:notesSz cx="8229600" cy="14630400"/>
  <p:embeddedFontLst>
    <p:embeddedFont>
      <p:font typeface="Calibri" panose="020F0502020204030204" pitchFamily="34" charset="0"/>
      <p:regular r:id="rId13"/>
      <p:bold r:id="rId14"/>
      <p:italic r:id="rId15"/>
      <p:boldItalic r:id="rId16"/>
    </p:embeddedFont>
    <p:embeddedFont>
      <p:font typeface="Geist" panose="020B0604020202020204" charset="0"/>
      <p:regular r:id="rId17"/>
    </p:embeddedFont>
  </p:embeddedFontLst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>
        <p:scale>
          <a:sx n="89" d="100"/>
          <a:sy n="89" d="100"/>
        </p:scale>
        <p:origin x="-108" y="-240"/>
      </p:cViewPr>
      <p:guideLst>
        <p:guide orient="horz" pos="2592"/>
        <p:guide pos="460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κεφαλίδας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565525" cy="7318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idx="1"/>
          </p:nvPr>
        </p:nvSpPr>
        <p:spPr>
          <a:xfrm>
            <a:off x="4660900" y="0"/>
            <a:ext cx="3567113" cy="7318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75128E-7BBE-405F-A704-6423F099B9E6}" type="datetimeFigureOut">
              <a:rPr lang="el-GR" smtClean="0"/>
              <a:t>6/11/2025</a:t>
            </a:fld>
            <a:endParaRPr lang="el-GR"/>
          </a:p>
        </p:txBody>
      </p:sp>
      <p:sp>
        <p:nvSpPr>
          <p:cNvPr id="4" name="Θέση εικόνας διαφάνειας 3"/>
          <p:cNvSpPr>
            <a:spLocks noGrp="1" noRot="1" noChangeAspect="1"/>
          </p:cNvSpPr>
          <p:nvPr>
            <p:ph type="sldImg" idx="2"/>
          </p:nvPr>
        </p:nvSpPr>
        <p:spPr>
          <a:xfrm>
            <a:off x="-762000" y="1096963"/>
            <a:ext cx="9753600" cy="5486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l-GR"/>
          </a:p>
        </p:txBody>
      </p:sp>
      <p:sp>
        <p:nvSpPr>
          <p:cNvPr id="5" name="Θέση σημειώσεων 4"/>
          <p:cNvSpPr>
            <a:spLocks noGrp="1"/>
          </p:cNvSpPr>
          <p:nvPr>
            <p:ph type="body" sz="quarter" idx="3"/>
          </p:nvPr>
        </p:nvSpPr>
        <p:spPr>
          <a:xfrm>
            <a:off x="822325" y="6950075"/>
            <a:ext cx="6584950" cy="658336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4"/>
          </p:nvPr>
        </p:nvSpPr>
        <p:spPr>
          <a:xfrm>
            <a:off x="0" y="13896975"/>
            <a:ext cx="3565525" cy="7302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5"/>
          </p:nvPr>
        </p:nvSpPr>
        <p:spPr>
          <a:xfrm>
            <a:off x="4660900" y="13896975"/>
            <a:ext cx="3567113" cy="7302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683DD1-20E5-4FE5-9F6B-77709AC9725F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1127461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5F9F2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5F9F2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5F9F2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5F9F2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5F9F2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5F9F2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5F9F2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5F9F2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5F9F2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5F9F2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-2-7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-2-5.svg"/><Relationship Id="rId5" Type="http://schemas.openxmlformats.org/officeDocument/2006/relationships/image" Target="../media/image-2-3.sv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69680" y="0"/>
            <a:ext cx="576072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3227427"/>
            <a:ext cx="7482959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Το Δεσποτάτο του Μυστρά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793790" y="4276368"/>
            <a:ext cx="75564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Το τελευταίο φρούριο της ελληνικής παιδείας πριν την πτώση της Κωνσταντινούπολης</a:t>
            </a:r>
            <a:endParaRPr lang="en-US" sz="175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76072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066115" y="1210151"/>
            <a:ext cx="7984569" cy="465843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2200"/>
              </a:lnSpc>
              <a:buNone/>
            </a:pPr>
            <a:r>
              <a:rPr lang="en-US" sz="9750" b="1" dirty="0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Το Τελευταίο Προπύργιο</a:t>
            </a:r>
            <a:endParaRPr lang="en-US" sz="9750" dirty="0"/>
          </a:p>
        </p:txBody>
      </p:sp>
      <p:sp>
        <p:nvSpPr>
          <p:cNvPr id="4" name="Text 1"/>
          <p:cNvSpPr/>
          <p:nvPr/>
        </p:nvSpPr>
        <p:spPr>
          <a:xfrm>
            <a:off x="6314480" y="6303288"/>
            <a:ext cx="7736205" cy="52982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3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Ο Μυστράς έμεινε στην ιστορική μνήμη ως το τελευταίο προπύργιο του βυζαντινού ελληνισμού και ως τόπος όπου η αρχαία ελληνική σκέψη συναντήθηκε με τα σπέρματα της Αναγέννησης.</a:t>
            </a:r>
            <a:endParaRPr lang="en-US" sz="1300" dirty="0"/>
          </a:p>
        </p:txBody>
      </p:sp>
      <p:sp>
        <p:nvSpPr>
          <p:cNvPr id="5" name="Shape 2"/>
          <p:cNvSpPr/>
          <p:nvPr/>
        </p:nvSpPr>
        <p:spPr>
          <a:xfrm>
            <a:off x="6066115" y="6116955"/>
            <a:ext cx="22860" cy="902494"/>
          </a:xfrm>
          <a:prstGeom prst="rect">
            <a:avLst/>
          </a:prstGeom>
          <a:solidFill>
            <a:srgbClr val="006747"/>
          </a:solidFill>
          <a:ln/>
        </p:spPr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2899172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73073" y="3545562"/>
            <a:ext cx="6211848" cy="69020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400"/>
              </a:lnSpc>
              <a:buNone/>
            </a:pPr>
            <a:r>
              <a:rPr lang="en-US" sz="4300" b="1" dirty="0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Ίδρυση και Γεωγραφία</a:t>
            </a:r>
            <a:endParaRPr lang="en-US" sz="4300" dirty="0"/>
          </a:p>
        </p:txBody>
      </p:sp>
      <p:sp>
        <p:nvSpPr>
          <p:cNvPr id="4" name="Shape 1"/>
          <p:cNvSpPr/>
          <p:nvPr/>
        </p:nvSpPr>
        <p:spPr>
          <a:xfrm>
            <a:off x="773073" y="4566999"/>
            <a:ext cx="4214098" cy="2878098"/>
          </a:xfrm>
          <a:prstGeom prst="roundRect">
            <a:avLst>
              <a:gd name="adj" fmla="val 6908"/>
            </a:avLst>
          </a:prstGeom>
          <a:solidFill>
            <a:srgbClr val="D1EFE4"/>
          </a:solidFill>
          <a:ln w="7620">
            <a:solidFill>
              <a:srgbClr val="B7D5CA"/>
            </a:solidFill>
            <a:prstDash val="solid"/>
          </a:ln>
        </p:spPr>
      </p:sp>
      <p:sp>
        <p:nvSpPr>
          <p:cNvPr id="5" name="Shape 2"/>
          <p:cNvSpPr/>
          <p:nvPr/>
        </p:nvSpPr>
        <p:spPr>
          <a:xfrm>
            <a:off x="1001554" y="4795480"/>
            <a:ext cx="662583" cy="662583"/>
          </a:xfrm>
          <a:prstGeom prst="roundRect">
            <a:avLst>
              <a:gd name="adj" fmla="val 13799155"/>
            </a:avLst>
          </a:prstGeom>
          <a:solidFill>
            <a:srgbClr val="006747"/>
          </a:solidFill>
          <a:ln/>
        </p:spPr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183719" y="4977646"/>
            <a:ext cx="298132" cy="298133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1001554" y="5678924"/>
            <a:ext cx="2761178" cy="3450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150" b="1" dirty="0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1349</a:t>
            </a:r>
            <a:endParaRPr lang="en-US" sz="2150" dirty="0"/>
          </a:p>
        </p:txBody>
      </p:sp>
      <p:sp>
        <p:nvSpPr>
          <p:cNvPr id="8" name="Text 4"/>
          <p:cNvSpPr/>
          <p:nvPr/>
        </p:nvSpPr>
        <p:spPr>
          <a:xfrm>
            <a:off x="1001554" y="6156484"/>
            <a:ext cx="3757136" cy="10601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17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Ιδρύθηκε από τον Ιωάννη ΣΤ΄ Καντακουζηνό και παραχωρήθηκε στον γιο του Μανουήλ</a:t>
            </a:r>
            <a:endParaRPr lang="en-US" sz="1700" dirty="0"/>
          </a:p>
        </p:txBody>
      </p:sp>
      <p:sp>
        <p:nvSpPr>
          <p:cNvPr id="9" name="Shape 5"/>
          <p:cNvSpPr/>
          <p:nvPr/>
        </p:nvSpPr>
        <p:spPr>
          <a:xfrm>
            <a:off x="5208032" y="4566999"/>
            <a:ext cx="4214217" cy="2878098"/>
          </a:xfrm>
          <a:prstGeom prst="roundRect">
            <a:avLst>
              <a:gd name="adj" fmla="val 6908"/>
            </a:avLst>
          </a:prstGeom>
          <a:solidFill>
            <a:srgbClr val="D1EFE4"/>
          </a:solidFill>
          <a:ln w="7620">
            <a:solidFill>
              <a:srgbClr val="B7D5CA"/>
            </a:solidFill>
            <a:prstDash val="solid"/>
          </a:ln>
        </p:spPr>
      </p:sp>
      <p:sp>
        <p:nvSpPr>
          <p:cNvPr id="10" name="Shape 6"/>
          <p:cNvSpPr/>
          <p:nvPr/>
        </p:nvSpPr>
        <p:spPr>
          <a:xfrm>
            <a:off x="5436513" y="4795480"/>
            <a:ext cx="662583" cy="662583"/>
          </a:xfrm>
          <a:prstGeom prst="roundRect">
            <a:avLst>
              <a:gd name="adj" fmla="val 13799155"/>
            </a:avLst>
          </a:prstGeom>
          <a:solidFill>
            <a:srgbClr val="006747"/>
          </a:solidFill>
          <a:ln/>
        </p:spPr>
      </p:sp>
      <p:pic>
        <p:nvPicPr>
          <p:cNvPr id="11" name="Image 2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5618678" y="4977646"/>
            <a:ext cx="298132" cy="298133"/>
          </a:xfrm>
          <a:prstGeom prst="rect">
            <a:avLst/>
          </a:prstGeom>
        </p:spPr>
      </p:pic>
      <p:sp>
        <p:nvSpPr>
          <p:cNvPr id="12" name="Text 7"/>
          <p:cNvSpPr/>
          <p:nvPr/>
        </p:nvSpPr>
        <p:spPr>
          <a:xfrm>
            <a:off x="5436513" y="5678924"/>
            <a:ext cx="2761178" cy="3450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150" b="1" dirty="0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Πελοπόννησος</a:t>
            </a:r>
            <a:endParaRPr lang="en-US" sz="2150" dirty="0"/>
          </a:p>
        </p:txBody>
      </p:sp>
      <p:sp>
        <p:nvSpPr>
          <p:cNvPr id="13" name="Text 8"/>
          <p:cNvSpPr/>
          <p:nvPr/>
        </p:nvSpPr>
        <p:spPr>
          <a:xfrm>
            <a:off x="5436513" y="6156484"/>
            <a:ext cx="3757255" cy="10601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17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Περιλάμβανε τον Μορέα με πρωτεύουσα τον Μυστρά, χτισμένο στις πλαγιές του Ταϋγέτου</a:t>
            </a:r>
            <a:endParaRPr lang="en-US" sz="1700" dirty="0"/>
          </a:p>
        </p:txBody>
      </p:sp>
      <p:sp>
        <p:nvSpPr>
          <p:cNvPr id="14" name="Shape 9"/>
          <p:cNvSpPr/>
          <p:nvPr/>
        </p:nvSpPr>
        <p:spPr>
          <a:xfrm>
            <a:off x="9643110" y="4566999"/>
            <a:ext cx="4214217" cy="2878098"/>
          </a:xfrm>
          <a:prstGeom prst="roundRect">
            <a:avLst>
              <a:gd name="adj" fmla="val 6908"/>
            </a:avLst>
          </a:prstGeom>
          <a:solidFill>
            <a:srgbClr val="D1EFE4"/>
          </a:solidFill>
          <a:ln w="7620">
            <a:solidFill>
              <a:srgbClr val="B7D5CA"/>
            </a:solidFill>
            <a:prstDash val="solid"/>
          </a:ln>
        </p:spPr>
      </p:sp>
      <p:sp>
        <p:nvSpPr>
          <p:cNvPr id="15" name="Shape 10"/>
          <p:cNvSpPr/>
          <p:nvPr/>
        </p:nvSpPr>
        <p:spPr>
          <a:xfrm>
            <a:off x="9871591" y="4795480"/>
            <a:ext cx="662583" cy="662583"/>
          </a:xfrm>
          <a:prstGeom prst="roundRect">
            <a:avLst>
              <a:gd name="adj" fmla="val 13799155"/>
            </a:avLst>
          </a:prstGeom>
          <a:solidFill>
            <a:srgbClr val="006747"/>
          </a:solidFill>
          <a:ln/>
        </p:spPr>
      </p:sp>
      <p:pic>
        <p:nvPicPr>
          <p:cNvPr id="16" name="Image 3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10053757" y="4977646"/>
            <a:ext cx="298132" cy="298133"/>
          </a:xfrm>
          <a:prstGeom prst="rect">
            <a:avLst/>
          </a:prstGeom>
        </p:spPr>
      </p:pic>
      <p:sp>
        <p:nvSpPr>
          <p:cNvPr id="17" name="Text 11"/>
          <p:cNvSpPr/>
          <p:nvPr/>
        </p:nvSpPr>
        <p:spPr>
          <a:xfrm>
            <a:off x="9871591" y="5678924"/>
            <a:ext cx="2761178" cy="3450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150" b="1" dirty="0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Κοντά στη Σπάρτη</a:t>
            </a:r>
            <a:endParaRPr lang="en-US" sz="2150" dirty="0"/>
          </a:p>
        </p:txBody>
      </p:sp>
      <p:sp>
        <p:nvSpPr>
          <p:cNvPr id="18" name="Text 12"/>
          <p:cNvSpPr/>
          <p:nvPr/>
        </p:nvSpPr>
        <p:spPr>
          <a:xfrm>
            <a:off x="9871591" y="6156484"/>
            <a:ext cx="3757255" cy="10601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17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Κτισμένο κοντά στα ερείπια της αρχαίας Σπάρτης, συνδέοντας παρελθόν και παρόν</a:t>
            </a:r>
            <a:endParaRPr lang="en-US" sz="17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69680" y="0"/>
            <a:ext cx="576072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692944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Ιστορικό Πλαίσιο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793790" y="1968698"/>
            <a:ext cx="2690455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Λατινική Κατάκτηση 1204</a:t>
            </a:r>
            <a:endParaRPr lang="en-US" sz="2200" dirty="0"/>
          </a:p>
        </p:txBody>
      </p:sp>
      <p:sp>
        <p:nvSpPr>
          <p:cNvPr id="5" name="Text 2"/>
          <p:cNvSpPr/>
          <p:nvPr/>
        </p:nvSpPr>
        <p:spPr>
          <a:xfrm>
            <a:off x="793790" y="2904173"/>
            <a:ext cx="2690455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Το Βυζάντιο προσπαθεί να διατηρήσει εδάφη στην ηπειρωτική Ελλάδα</a:t>
            </a:r>
            <a:endParaRPr lang="en-US" sz="1750" dirty="0"/>
          </a:p>
        </p:txBody>
      </p:sp>
      <p:sp>
        <p:nvSpPr>
          <p:cNvPr id="6" name="Text 3"/>
          <p:cNvSpPr/>
          <p:nvPr/>
        </p:nvSpPr>
        <p:spPr>
          <a:xfrm>
            <a:off x="793790" y="4219694"/>
            <a:ext cx="2690455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Φραγκική Περίοδος</a:t>
            </a:r>
            <a:endParaRPr lang="en-US" sz="2200" dirty="0"/>
          </a:p>
        </p:txBody>
      </p:sp>
      <p:sp>
        <p:nvSpPr>
          <p:cNvPr id="7" name="Text 4"/>
          <p:cNvSpPr/>
          <p:nvPr/>
        </p:nvSpPr>
        <p:spPr>
          <a:xfrm>
            <a:off x="793790" y="5155168"/>
            <a:ext cx="2690455" cy="2177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Ο Μυστράς καταλήφθηκε από τον Γουλιέλμο Β΄ Βιλλεαρδουίνο, ηγεμόνα του Πριγκιπάτου της Αχαΐας</a:t>
            </a:r>
            <a:endParaRPr lang="en-US" sz="1750" dirty="0"/>
          </a:p>
        </p:txBody>
      </p:sp>
      <p:sp>
        <p:nvSpPr>
          <p:cNvPr id="8" name="Text 5"/>
          <p:cNvSpPr/>
          <p:nvPr/>
        </p:nvSpPr>
        <p:spPr>
          <a:xfrm>
            <a:off x="4045268" y="196869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Συνθήκη 1262</a:t>
            </a:r>
            <a:endParaRPr lang="en-US" sz="2200" dirty="0"/>
          </a:p>
        </p:txBody>
      </p:sp>
      <p:sp>
        <p:nvSpPr>
          <p:cNvPr id="9" name="Text 6"/>
          <p:cNvSpPr/>
          <p:nvPr/>
        </p:nvSpPr>
        <p:spPr>
          <a:xfrm>
            <a:off x="4045268" y="2549843"/>
            <a:ext cx="4312444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Παραδόθηκε στους Βυζαντινούς με τη Συνθήκη της Κωνσταντινούπολης</a:t>
            </a:r>
            <a:endParaRPr lang="en-US" sz="1750" dirty="0"/>
          </a:p>
        </p:txBody>
      </p:sp>
      <p:sp>
        <p:nvSpPr>
          <p:cNvPr id="10" name="Text 7"/>
          <p:cNvSpPr/>
          <p:nvPr/>
        </p:nvSpPr>
        <p:spPr>
          <a:xfrm>
            <a:off x="4045268" y="3502462"/>
            <a:ext cx="2878812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Στρατηγική Σημασία</a:t>
            </a:r>
            <a:endParaRPr lang="en-US" sz="2200" dirty="0"/>
          </a:p>
        </p:txBody>
      </p:sp>
      <p:sp>
        <p:nvSpPr>
          <p:cNvPr id="11" name="Text 8"/>
          <p:cNvSpPr/>
          <p:nvPr/>
        </p:nvSpPr>
        <p:spPr>
          <a:xfrm>
            <a:off x="4045268" y="4083606"/>
            <a:ext cx="4312444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Εξελίχθηκε σε σημαντικό διοικητικό και στρατιωτικό κέντρο που εξασφάλιζε τη βυζαντινή εξουσία</a:t>
            </a:r>
            <a:endParaRPr lang="en-US" sz="175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76072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2345531"/>
            <a:ext cx="7556421" cy="283535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1150"/>
              </a:lnSpc>
              <a:buNone/>
            </a:pPr>
            <a:r>
              <a:rPr lang="en-US" sz="8900" b="1" dirty="0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Η Χρυσή Εποχή</a:t>
            </a:r>
            <a:endParaRPr lang="en-US" sz="8900" dirty="0"/>
          </a:p>
        </p:txBody>
      </p:sp>
      <p:sp>
        <p:nvSpPr>
          <p:cNvPr id="4" name="Text 1"/>
          <p:cNvSpPr/>
          <p:nvPr/>
        </p:nvSpPr>
        <p:spPr>
          <a:xfrm>
            <a:off x="6280190" y="5521047"/>
            <a:ext cx="75564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14ος και 15ος αιώνας: Αξιοσημείωτη άνθηση υπό τους Παλαιολόγους</a:t>
            </a:r>
            <a:endParaRPr lang="en-US" sz="175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760720" cy="8230195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62926" y="610195"/>
            <a:ext cx="7590949" cy="138660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450"/>
              </a:lnSpc>
              <a:buNone/>
            </a:pPr>
            <a:r>
              <a:rPr lang="en-US" sz="4350" b="1" dirty="0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Οι Δεσπότες των Παλαιολόγων</a:t>
            </a:r>
            <a:endParaRPr lang="en-US" sz="4350" dirty="0"/>
          </a:p>
        </p:txBody>
      </p:sp>
      <p:sp>
        <p:nvSpPr>
          <p:cNvPr id="4" name="Shape 1"/>
          <p:cNvSpPr/>
          <p:nvPr/>
        </p:nvSpPr>
        <p:spPr>
          <a:xfrm>
            <a:off x="6512481" y="2329577"/>
            <a:ext cx="30480" cy="3975735"/>
          </a:xfrm>
          <a:prstGeom prst="roundRect">
            <a:avLst>
              <a:gd name="adj" fmla="val 655206"/>
            </a:avLst>
          </a:prstGeom>
          <a:solidFill>
            <a:srgbClr val="B7D5CA"/>
          </a:solidFill>
          <a:ln/>
        </p:spPr>
      </p:sp>
      <p:sp>
        <p:nvSpPr>
          <p:cNvPr id="5" name="Shape 2"/>
          <p:cNvSpPr/>
          <p:nvPr/>
        </p:nvSpPr>
        <p:spPr>
          <a:xfrm>
            <a:off x="6731615" y="2563892"/>
            <a:ext cx="665678" cy="30480"/>
          </a:xfrm>
          <a:prstGeom prst="roundRect">
            <a:avLst>
              <a:gd name="adj" fmla="val 655206"/>
            </a:avLst>
          </a:prstGeom>
          <a:solidFill>
            <a:srgbClr val="B7D5CA"/>
          </a:solidFill>
          <a:ln/>
        </p:spPr>
      </p:sp>
      <p:sp>
        <p:nvSpPr>
          <p:cNvPr id="6" name="Shape 3"/>
          <p:cNvSpPr/>
          <p:nvPr/>
        </p:nvSpPr>
        <p:spPr>
          <a:xfrm>
            <a:off x="6262866" y="2329577"/>
            <a:ext cx="499229" cy="499229"/>
          </a:xfrm>
          <a:prstGeom prst="roundRect">
            <a:avLst>
              <a:gd name="adj" fmla="val 40003"/>
            </a:avLst>
          </a:prstGeom>
          <a:solidFill>
            <a:srgbClr val="D1EFE4"/>
          </a:solidFill>
          <a:ln w="7620">
            <a:solidFill>
              <a:srgbClr val="B7D5CA"/>
            </a:solidFill>
            <a:prstDash val="solid"/>
          </a:ln>
        </p:spPr>
      </p:sp>
      <p:sp>
        <p:nvSpPr>
          <p:cNvPr id="7" name="Text 4"/>
          <p:cNvSpPr/>
          <p:nvPr/>
        </p:nvSpPr>
        <p:spPr>
          <a:xfrm>
            <a:off x="6346031" y="2371130"/>
            <a:ext cx="332780" cy="4160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00"/>
              </a:lnSpc>
              <a:buNone/>
            </a:pPr>
            <a:r>
              <a:rPr lang="en-US" sz="2600" b="1" dirty="0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1</a:t>
            </a:r>
            <a:endParaRPr lang="en-US" sz="2600" dirty="0"/>
          </a:p>
        </p:txBody>
      </p:sp>
      <p:sp>
        <p:nvSpPr>
          <p:cNvPr id="8" name="Text 5"/>
          <p:cNvSpPr/>
          <p:nvPr/>
        </p:nvSpPr>
        <p:spPr>
          <a:xfrm>
            <a:off x="7622024" y="2405777"/>
            <a:ext cx="3493175" cy="3467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150" b="1" dirty="0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Μανουήλ Καντακουζηνός</a:t>
            </a:r>
            <a:endParaRPr lang="en-US" sz="2150" dirty="0"/>
          </a:p>
        </p:txBody>
      </p:sp>
      <p:sp>
        <p:nvSpPr>
          <p:cNvPr id="9" name="Text 6"/>
          <p:cNvSpPr/>
          <p:nvPr/>
        </p:nvSpPr>
        <p:spPr>
          <a:xfrm>
            <a:off x="7622024" y="2885599"/>
            <a:ext cx="6231850" cy="3550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17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Πρώτος δεσπότης, θεμελίωσε τη διοίκηση</a:t>
            </a:r>
            <a:endParaRPr lang="en-US" sz="1700" dirty="0"/>
          </a:p>
        </p:txBody>
      </p:sp>
      <p:sp>
        <p:nvSpPr>
          <p:cNvPr id="10" name="Shape 7"/>
          <p:cNvSpPr/>
          <p:nvPr/>
        </p:nvSpPr>
        <p:spPr>
          <a:xfrm>
            <a:off x="6731615" y="3918704"/>
            <a:ext cx="665678" cy="30480"/>
          </a:xfrm>
          <a:prstGeom prst="roundRect">
            <a:avLst>
              <a:gd name="adj" fmla="val 655206"/>
            </a:avLst>
          </a:prstGeom>
          <a:solidFill>
            <a:srgbClr val="B7D5CA"/>
          </a:solidFill>
          <a:ln/>
        </p:spPr>
      </p:sp>
      <p:sp>
        <p:nvSpPr>
          <p:cNvPr id="11" name="Shape 8"/>
          <p:cNvSpPr/>
          <p:nvPr/>
        </p:nvSpPr>
        <p:spPr>
          <a:xfrm>
            <a:off x="6262866" y="3684389"/>
            <a:ext cx="499229" cy="499229"/>
          </a:xfrm>
          <a:prstGeom prst="roundRect">
            <a:avLst>
              <a:gd name="adj" fmla="val 40003"/>
            </a:avLst>
          </a:prstGeom>
          <a:solidFill>
            <a:srgbClr val="D1EFE4"/>
          </a:solidFill>
          <a:ln w="7620">
            <a:solidFill>
              <a:srgbClr val="B7D5CA"/>
            </a:solidFill>
            <a:prstDash val="solid"/>
          </a:ln>
        </p:spPr>
      </p:sp>
      <p:sp>
        <p:nvSpPr>
          <p:cNvPr id="12" name="Text 9"/>
          <p:cNvSpPr/>
          <p:nvPr/>
        </p:nvSpPr>
        <p:spPr>
          <a:xfrm>
            <a:off x="6346031" y="3725942"/>
            <a:ext cx="332780" cy="4160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00"/>
              </a:lnSpc>
              <a:buNone/>
            </a:pPr>
            <a:r>
              <a:rPr lang="en-US" sz="2600" b="1" dirty="0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2</a:t>
            </a:r>
            <a:endParaRPr lang="en-US" sz="2600" dirty="0"/>
          </a:p>
        </p:txBody>
      </p:sp>
      <p:sp>
        <p:nvSpPr>
          <p:cNvPr id="13" name="Text 10"/>
          <p:cNvSpPr/>
          <p:nvPr/>
        </p:nvSpPr>
        <p:spPr>
          <a:xfrm>
            <a:off x="7622024" y="3760589"/>
            <a:ext cx="2773680" cy="3467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150" b="1" dirty="0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Θεόδωρος Α΄</a:t>
            </a:r>
            <a:endParaRPr lang="en-US" sz="2150" dirty="0"/>
          </a:p>
        </p:txBody>
      </p:sp>
      <p:sp>
        <p:nvSpPr>
          <p:cNvPr id="14" name="Text 11"/>
          <p:cNvSpPr/>
          <p:nvPr/>
        </p:nvSpPr>
        <p:spPr>
          <a:xfrm>
            <a:off x="7622024" y="4240411"/>
            <a:ext cx="6231850" cy="3550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17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Ενίσχυσε την τοπική οικονομία και άμυνα</a:t>
            </a:r>
            <a:endParaRPr lang="en-US" sz="1700" dirty="0"/>
          </a:p>
        </p:txBody>
      </p:sp>
      <p:sp>
        <p:nvSpPr>
          <p:cNvPr id="15" name="Shape 12"/>
          <p:cNvSpPr/>
          <p:nvPr/>
        </p:nvSpPr>
        <p:spPr>
          <a:xfrm>
            <a:off x="6731615" y="5273516"/>
            <a:ext cx="665678" cy="30480"/>
          </a:xfrm>
          <a:prstGeom prst="roundRect">
            <a:avLst>
              <a:gd name="adj" fmla="val 655206"/>
            </a:avLst>
          </a:prstGeom>
          <a:solidFill>
            <a:srgbClr val="B7D5CA"/>
          </a:solidFill>
          <a:ln/>
        </p:spPr>
      </p:sp>
      <p:sp>
        <p:nvSpPr>
          <p:cNvPr id="16" name="Shape 13"/>
          <p:cNvSpPr/>
          <p:nvPr/>
        </p:nvSpPr>
        <p:spPr>
          <a:xfrm>
            <a:off x="6262866" y="5039201"/>
            <a:ext cx="499229" cy="499229"/>
          </a:xfrm>
          <a:prstGeom prst="roundRect">
            <a:avLst>
              <a:gd name="adj" fmla="val 40003"/>
            </a:avLst>
          </a:prstGeom>
          <a:solidFill>
            <a:srgbClr val="D1EFE4"/>
          </a:solidFill>
          <a:ln w="7620">
            <a:solidFill>
              <a:srgbClr val="B7D5CA"/>
            </a:solidFill>
            <a:prstDash val="solid"/>
          </a:ln>
        </p:spPr>
      </p:sp>
      <p:sp>
        <p:nvSpPr>
          <p:cNvPr id="17" name="Text 14"/>
          <p:cNvSpPr/>
          <p:nvPr/>
        </p:nvSpPr>
        <p:spPr>
          <a:xfrm>
            <a:off x="6346031" y="5080754"/>
            <a:ext cx="332780" cy="4160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00"/>
              </a:lnSpc>
              <a:buNone/>
            </a:pPr>
            <a:r>
              <a:rPr lang="en-US" sz="2600" b="1" dirty="0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3</a:t>
            </a:r>
            <a:endParaRPr lang="en-US" sz="2600" dirty="0"/>
          </a:p>
        </p:txBody>
      </p:sp>
      <p:sp>
        <p:nvSpPr>
          <p:cNvPr id="18" name="Text 15"/>
          <p:cNvSpPr/>
          <p:nvPr/>
        </p:nvSpPr>
        <p:spPr>
          <a:xfrm>
            <a:off x="7622024" y="5115401"/>
            <a:ext cx="3876318" cy="3467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150" b="1" dirty="0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Κωνσταντίνος Παλαιολόγος</a:t>
            </a:r>
            <a:endParaRPr lang="en-US" sz="2150" dirty="0"/>
          </a:p>
        </p:txBody>
      </p:sp>
      <p:sp>
        <p:nvSpPr>
          <p:cNvPr id="19" name="Text 16"/>
          <p:cNvSpPr/>
          <p:nvPr/>
        </p:nvSpPr>
        <p:spPr>
          <a:xfrm>
            <a:off x="7622024" y="5595223"/>
            <a:ext cx="6231850" cy="71008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17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Μετέπειτα τελευταίος αυτοκράτορας της Κωνσταντινούπολης</a:t>
            </a:r>
            <a:endParaRPr lang="en-US" sz="1700" dirty="0"/>
          </a:p>
        </p:txBody>
      </p:sp>
      <p:sp>
        <p:nvSpPr>
          <p:cNvPr id="20" name="Text 17"/>
          <p:cNvSpPr/>
          <p:nvPr/>
        </p:nvSpPr>
        <p:spPr>
          <a:xfrm>
            <a:off x="6262926" y="6554867"/>
            <a:ext cx="7590949" cy="10651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17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Ο Μυστράς αποτέλεσε πρότυπο αστικό κέντρο όπου συνυπήρχαν η αυτοκρατορική αυλή, ο κλήρος, η αριστοκρατία και δυναμικό εμπορικό στοιχείο.</a:t>
            </a:r>
            <a:endParaRPr lang="en-US" sz="17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105138"/>
            <a:ext cx="5683925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Πνευματική Άνθηση</a:t>
            </a:r>
            <a:endParaRPr lang="en-US" sz="445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90" y="2267545"/>
            <a:ext cx="2994184" cy="2994184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793790" y="5545217"/>
            <a:ext cx="3869412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Γεώργιος Γεμιστός Πλήθων</a:t>
            </a:r>
            <a:endParaRPr lang="en-US" sz="2200" dirty="0"/>
          </a:p>
        </p:txBody>
      </p:sp>
      <p:sp>
        <p:nvSpPr>
          <p:cNvPr id="5" name="Text 2"/>
          <p:cNvSpPr/>
          <p:nvPr/>
        </p:nvSpPr>
        <p:spPr>
          <a:xfrm>
            <a:off x="793790" y="6035635"/>
            <a:ext cx="4158615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Δίδαξε νεοπλατωνική φιλοσοφία, αναβιώνοντας την αρχαία ελληνική σκέψη</a:t>
            </a:r>
            <a:endParaRPr lang="en-US" sz="1750" dirty="0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35893" y="2267545"/>
            <a:ext cx="2994184" cy="2994184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5235893" y="5545217"/>
            <a:ext cx="3748207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Επιρροή στην Αναγέννηση</a:t>
            </a:r>
            <a:endParaRPr lang="en-US" sz="2200" dirty="0"/>
          </a:p>
        </p:txBody>
      </p:sp>
      <p:sp>
        <p:nvSpPr>
          <p:cNvPr id="8" name="Text 4"/>
          <p:cNvSpPr/>
          <p:nvPr/>
        </p:nvSpPr>
        <p:spPr>
          <a:xfrm>
            <a:off x="5235893" y="6035635"/>
            <a:ext cx="4158615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Οι ιδέες του επηρέασαν την ευρωπαϊκή Αναγέννηση μέσω μαθητών και Ιταλών περιηγητών</a:t>
            </a:r>
            <a:endParaRPr lang="en-US" sz="1750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77995" y="2267545"/>
            <a:ext cx="2994184" cy="2994184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9677995" y="5545217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Φιλοσοφικό Κέντρο</a:t>
            </a:r>
            <a:endParaRPr lang="en-US" sz="2200" dirty="0"/>
          </a:p>
        </p:txBody>
      </p:sp>
      <p:sp>
        <p:nvSpPr>
          <p:cNvPr id="11" name="Text 6"/>
          <p:cNvSpPr/>
          <p:nvPr/>
        </p:nvSpPr>
        <p:spPr>
          <a:xfrm>
            <a:off x="9677995" y="6035635"/>
            <a:ext cx="4158615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Ένα από τα σπουδαιότερα φιλοσοφικά και θεολογικά κέντρα του ύστερου Μεσαίωνα</a:t>
            </a:r>
            <a:endParaRPr lang="en-US" sz="175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69680" y="0"/>
            <a:ext cx="5760720" cy="8230553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67596" y="603052"/>
            <a:ext cx="7259955" cy="6853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350"/>
              </a:lnSpc>
              <a:buNone/>
            </a:pPr>
            <a:r>
              <a:rPr lang="en-US" sz="4300" b="1" dirty="0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Καλλιτεχνική Λαμπρότητα</a:t>
            </a:r>
            <a:endParaRPr lang="en-US" sz="4300" dirty="0"/>
          </a:p>
        </p:txBody>
      </p:sp>
      <p:sp>
        <p:nvSpPr>
          <p:cNvPr id="4" name="Shape 1"/>
          <p:cNvSpPr/>
          <p:nvPr/>
        </p:nvSpPr>
        <p:spPr>
          <a:xfrm>
            <a:off x="767596" y="1617345"/>
            <a:ext cx="3694748" cy="2719983"/>
          </a:xfrm>
          <a:prstGeom prst="roundRect">
            <a:avLst>
              <a:gd name="adj" fmla="val 5379"/>
            </a:avLst>
          </a:prstGeom>
          <a:solidFill>
            <a:srgbClr val="E5F9F2">
              <a:alpha val="95000"/>
            </a:srgbClr>
          </a:solidFill>
          <a:ln w="30480">
            <a:solidFill>
              <a:srgbClr val="006747"/>
            </a:solidFill>
            <a:prstDash val="solid"/>
          </a:ln>
        </p:spPr>
      </p:sp>
      <p:sp>
        <p:nvSpPr>
          <p:cNvPr id="5" name="Shape 2"/>
          <p:cNvSpPr/>
          <p:nvPr/>
        </p:nvSpPr>
        <p:spPr>
          <a:xfrm>
            <a:off x="737116" y="1617345"/>
            <a:ext cx="121920" cy="2719983"/>
          </a:xfrm>
          <a:prstGeom prst="roundRect">
            <a:avLst>
              <a:gd name="adj" fmla="val 161896"/>
            </a:avLst>
          </a:prstGeom>
          <a:solidFill>
            <a:srgbClr val="006747"/>
          </a:solidFill>
          <a:ln/>
        </p:spPr>
      </p:sp>
      <p:sp>
        <p:nvSpPr>
          <p:cNvPr id="6" name="Text 3"/>
          <p:cNvSpPr/>
          <p:nvPr/>
        </p:nvSpPr>
        <p:spPr>
          <a:xfrm>
            <a:off x="1108829" y="1867138"/>
            <a:ext cx="2741414" cy="3426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150" b="1" dirty="0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Ναός Αγίας Σοφίας</a:t>
            </a:r>
            <a:endParaRPr lang="en-US" sz="2150" dirty="0"/>
          </a:p>
        </p:txBody>
      </p:sp>
      <p:sp>
        <p:nvSpPr>
          <p:cNvPr id="7" name="Text 4"/>
          <p:cNvSpPr/>
          <p:nvPr/>
        </p:nvSpPr>
        <p:spPr>
          <a:xfrm>
            <a:off x="1108829" y="2341364"/>
            <a:ext cx="3103721" cy="140350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17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Εξαιρετικές τοιχογραφίες που συνδυάζουν βυζαντινή παράδοση με δυτικές επιρροές</a:t>
            </a:r>
            <a:endParaRPr lang="en-US" sz="1700" dirty="0"/>
          </a:p>
        </p:txBody>
      </p:sp>
      <p:sp>
        <p:nvSpPr>
          <p:cNvPr id="8" name="Shape 5"/>
          <p:cNvSpPr/>
          <p:nvPr/>
        </p:nvSpPr>
        <p:spPr>
          <a:xfrm>
            <a:off x="4681657" y="1617345"/>
            <a:ext cx="3694748" cy="2719983"/>
          </a:xfrm>
          <a:prstGeom prst="roundRect">
            <a:avLst>
              <a:gd name="adj" fmla="val 5379"/>
            </a:avLst>
          </a:prstGeom>
          <a:solidFill>
            <a:srgbClr val="E5F9F2">
              <a:alpha val="95000"/>
            </a:srgbClr>
          </a:solidFill>
          <a:ln w="30480">
            <a:solidFill>
              <a:srgbClr val="335E23"/>
            </a:solidFill>
            <a:prstDash val="solid"/>
          </a:ln>
        </p:spPr>
      </p:sp>
      <p:sp>
        <p:nvSpPr>
          <p:cNvPr id="9" name="Shape 6"/>
          <p:cNvSpPr/>
          <p:nvPr/>
        </p:nvSpPr>
        <p:spPr>
          <a:xfrm>
            <a:off x="4651177" y="1617345"/>
            <a:ext cx="121920" cy="2719983"/>
          </a:xfrm>
          <a:prstGeom prst="roundRect">
            <a:avLst>
              <a:gd name="adj" fmla="val 161896"/>
            </a:avLst>
          </a:prstGeom>
          <a:solidFill>
            <a:srgbClr val="335E23"/>
          </a:solidFill>
          <a:ln/>
        </p:spPr>
      </p:sp>
      <p:sp>
        <p:nvSpPr>
          <p:cNvPr id="10" name="Text 7"/>
          <p:cNvSpPr/>
          <p:nvPr/>
        </p:nvSpPr>
        <p:spPr>
          <a:xfrm>
            <a:off x="5022890" y="1867138"/>
            <a:ext cx="3103721" cy="68532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150" b="1" dirty="0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Μητρόπολη Αγίου Δημητρίου</a:t>
            </a:r>
            <a:endParaRPr lang="en-US" sz="2150" dirty="0"/>
          </a:p>
        </p:txBody>
      </p:sp>
      <p:sp>
        <p:nvSpPr>
          <p:cNvPr id="11" name="Text 8"/>
          <p:cNvSpPr/>
          <p:nvPr/>
        </p:nvSpPr>
        <p:spPr>
          <a:xfrm>
            <a:off x="5022890" y="2684026"/>
            <a:ext cx="3103721" cy="140350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17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Αρχιτεκτονικά στοιχεία που αποτυπώνουν τον πολιτισμικό διάλογο Ανατολής-Δύσης</a:t>
            </a:r>
            <a:endParaRPr lang="en-US" sz="1700" dirty="0"/>
          </a:p>
        </p:txBody>
      </p:sp>
      <p:sp>
        <p:nvSpPr>
          <p:cNvPr id="12" name="Shape 9"/>
          <p:cNvSpPr/>
          <p:nvPr/>
        </p:nvSpPr>
        <p:spPr>
          <a:xfrm>
            <a:off x="767596" y="4556641"/>
            <a:ext cx="3694748" cy="3070860"/>
          </a:xfrm>
          <a:prstGeom prst="roundRect">
            <a:avLst>
              <a:gd name="adj" fmla="val 4764"/>
            </a:avLst>
          </a:prstGeom>
          <a:solidFill>
            <a:srgbClr val="E5F9F2">
              <a:alpha val="95000"/>
            </a:srgbClr>
          </a:solidFill>
          <a:ln w="30480">
            <a:solidFill>
              <a:srgbClr val="8CAB18"/>
            </a:solidFill>
            <a:prstDash val="solid"/>
          </a:ln>
        </p:spPr>
      </p:sp>
      <p:sp>
        <p:nvSpPr>
          <p:cNvPr id="13" name="Shape 10"/>
          <p:cNvSpPr/>
          <p:nvPr/>
        </p:nvSpPr>
        <p:spPr>
          <a:xfrm>
            <a:off x="737116" y="4556641"/>
            <a:ext cx="121920" cy="3070860"/>
          </a:xfrm>
          <a:prstGeom prst="roundRect">
            <a:avLst>
              <a:gd name="adj" fmla="val 161896"/>
            </a:avLst>
          </a:prstGeom>
          <a:solidFill>
            <a:srgbClr val="8CAB18"/>
          </a:solidFill>
          <a:ln/>
        </p:spPr>
      </p:sp>
      <p:sp>
        <p:nvSpPr>
          <p:cNvPr id="14" name="Text 11"/>
          <p:cNvSpPr/>
          <p:nvPr/>
        </p:nvSpPr>
        <p:spPr>
          <a:xfrm>
            <a:off x="1108829" y="4806434"/>
            <a:ext cx="3103721" cy="68532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150" b="1" dirty="0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Μοναστήρι Παντάνασσας</a:t>
            </a:r>
            <a:endParaRPr lang="en-US" sz="2150" dirty="0"/>
          </a:p>
        </p:txBody>
      </p:sp>
      <p:sp>
        <p:nvSpPr>
          <p:cNvPr id="15" name="Text 12"/>
          <p:cNvSpPr/>
          <p:nvPr/>
        </p:nvSpPr>
        <p:spPr>
          <a:xfrm>
            <a:off x="1108829" y="5623322"/>
            <a:ext cx="3103721" cy="175438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17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Κοσμήθηκε με λαμπρές τοιχογραφίες που αντανακλούν την καλλιτεχνική δραστηριότητα της εποχής</a:t>
            </a:r>
            <a:endParaRPr lang="en-US" sz="17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21638" y="566976"/>
            <a:ext cx="5880021" cy="6443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050"/>
              </a:lnSpc>
              <a:buNone/>
            </a:pPr>
            <a:r>
              <a:rPr lang="en-US" sz="4050" b="1" dirty="0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Πολιτισμικός Διάλογος</a:t>
            </a:r>
            <a:endParaRPr lang="en-US" sz="405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1638" y="1752481"/>
            <a:ext cx="6342102" cy="6342102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7574280" y="1726644"/>
            <a:ext cx="3577233" cy="38659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2400" b="1" dirty="0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Ανατολή συναντά Δύση</a:t>
            </a:r>
            <a:endParaRPr lang="en-US" sz="2400" dirty="0"/>
          </a:p>
        </p:txBody>
      </p:sp>
      <p:sp>
        <p:nvSpPr>
          <p:cNvPr id="5" name="Text 2"/>
          <p:cNvSpPr/>
          <p:nvPr/>
        </p:nvSpPr>
        <p:spPr>
          <a:xfrm>
            <a:off x="7574280" y="2319338"/>
            <a:ext cx="6342102" cy="65984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6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Η καλλιτεχνική παραγωγή του Μυστρά αποτυπώνει τη συνάντηση της βυζαντινής παράδοσης με τις δυτικές επιρροές.</a:t>
            </a:r>
            <a:endParaRPr lang="en-US" sz="1600" dirty="0"/>
          </a:p>
        </p:txBody>
      </p:sp>
      <p:sp>
        <p:nvSpPr>
          <p:cNvPr id="6" name="Text 3"/>
          <p:cNvSpPr/>
          <p:nvPr/>
        </p:nvSpPr>
        <p:spPr>
          <a:xfrm>
            <a:off x="7574280" y="3164681"/>
            <a:ext cx="6342102" cy="65984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6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Οι εκκλησίες και τα μοναστήρια του δεσποτάτου αποτελούν μοναδικά μνημεία αυτής της πολιτισμικής σύνθεσης.</a:t>
            </a:r>
            <a:endParaRPr lang="en-US" sz="16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69680" y="0"/>
            <a:ext cx="576072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1194554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Η Πτώση και η Κληρονομιά</a:t>
            </a:r>
            <a:endParaRPr lang="en-US" sz="4450" dirty="0"/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3790" y="2952274"/>
            <a:ext cx="1134070" cy="1360884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2154674" y="317908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1453</a:t>
            </a:r>
            <a:endParaRPr lang="en-US" sz="2200" dirty="0"/>
          </a:p>
        </p:txBody>
      </p:sp>
      <p:sp>
        <p:nvSpPr>
          <p:cNvPr id="6" name="Text 2"/>
          <p:cNvSpPr/>
          <p:nvPr/>
        </p:nvSpPr>
        <p:spPr>
          <a:xfrm>
            <a:off x="2154674" y="3669506"/>
            <a:ext cx="619553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Άλωση της Κωνσταντινούπολης</a:t>
            </a:r>
            <a:endParaRPr lang="en-US" sz="1750" dirty="0"/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3790" y="4313158"/>
            <a:ext cx="1134070" cy="1360884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2154674" y="4539972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1460</a:t>
            </a:r>
            <a:endParaRPr lang="en-US" sz="2200" dirty="0"/>
          </a:p>
        </p:txBody>
      </p:sp>
      <p:sp>
        <p:nvSpPr>
          <p:cNvPr id="9" name="Text 4"/>
          <p:cNvSpPr/>
          <p:nvPr/>
        </p:nvSpPr>
        <p:spPr>
          <a:xfrm>
            <a:off x="2154674" y="5030391"/>
            <a:ext cx="619553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Ο Μυστράς πέφτει στους Οθωμανούς</a:t>
            </a:r>
            <a:endParaRPr lang="en-US" sz="1750" dirty="0"/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3790" y="5674042"/>
            <a:ext cx="1134070" cy="1360884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2154674" y="5900857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Αιώνια Ακτινοβολία</a:t>
            </a:r>
            <a:endParaRPr lang="en-US" sz="2200" dirty="0"/>
          </a:p>
        </p:txBody>
      </p:sp>
      <p:sp>
        <p:nvSpPr>
          <p:cNvPr id="12" name="Text 6"/>
          <p:cNvSpPr/>
          <p:nvPr/>
        </p:nvSpPr>
        <p:spPr>
          <a:xfrm>
            <a:off x="2154674" y="6391275"/>
            <a:ext cx="619553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Η κληρονομιά ξεπερνά τα χρονικά όρια</a:t>
            </a:r>
            <a:endParaRPr lang="en-US" sz="175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362</Words>
  <Application>Microsoft Office PowerPoint</Application>
  <PresentationFormat>Προσαρμογή</PresentationFormat>
  <Paragraphs>68</Paragraphs>
  <Slides>10</Slides>
  <Notes>10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4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10</vt:i4>
      </vt:variant>
    </vt:vector>
  </HeadingPairs>
  <TitlesOfParts>
    <vt:vector size="15" baseType="lpstr">
      <vt:lpstr>Arial</vt:lpstr>
      <vt:lpstr>Calibri</vt:lpstr>
      <vt:lpstr>Geist</vt:lpstr>
      <vt:lpstr>Noto Serif SC Bold</vt:lpstr>
      <vt:lpstr>Office Theme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Παρουσίαση του PowerPoint</dc:title>
  <dc:creator>Spyros Christakis</dc:creator>
  <cp:lastModifiedBy>Spyros Christakis</cp:lastModifiedBy>
  <cp:revision>2</cp:revision>
  <dcterms:created xsi:type="dcterms:W3CDTF">2025-11-06T09:59:54Z</dcterms:created>
  <dcterms:modified xsi:type="dcterms:W3CDTF">2025-11-06T10:01:55Z</dcterms:modified>
</cp:coreProperties>
</file>