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65" r:id="rId2"/>
    <p:sldMasterId id="2147483677" r:id="rId3"/>
    <p:sldMasterId id="2147483689" r:id="rId4"/>
    <p:sldMasterId id="2147483701" r:id="rId5"/>
    <p:sldMasterId id="2147483713" r:id="rId6"/>
    <p:sldMasterId id="2147483725" r:id="rId7"/>
  </p:sldMasterIdLst>
  <p:sldIdLst>
    <p:sldId id="256" r:id="rId8"/>
    <p:sldId id="258" r:id="rId9"/>
    <p:sldId id="259" r:id="rId10"/>
    <p:sldId id="260" r:id="rId11"/>
    <p:sldId id="278" r:id="rId12"/>
    <p:sldId id="277" r:id="rId13"/>
    <p:sldId id="264" r:id="rId14"/>
    <p:sldId id="279" r:id="rId15"/>
    <p:sldId id="261" r:id="rId16"/>
    <p:sldId id="262" r:id="rId17"/>
    <p:sldId id="263" r:id="rId18"/>
    <p:sldId id="265" r:id="rId19"/>
    <p:sldId id="266" r:id="rId20"/>
    <p:sldId id="267" r:id="rId21"/>
    <p:sldId id="268" r:id="rId22"/>
    <p:sldId id="269" r:id="rId23"/>
    <p:sldId id="270" r:id="rId24"/>
    <p:sldId id="271" r:id="rId25"/>
    <p:sldId id="272" r:id="rId26"/>
    <p:sldId id="273" r:id="rId27"/>
    <p:sldId id="274" r:id="rId28"/>
    <p:sldId id="275" r:id="rId29"/>
    <p:sldId id="280" r:id="rId30"/>
    <p:sldId id="276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7E8C510-97D5-4B0E-97C8-7A53E5E43E92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0957DEF8-102D-4C1B-8F68-66F5E6429590}">
      <dgm:prSet/>
      <dgm:spPr/>
      <dgm:t>
        <a:bodyPr/>
        <a:lstStyle/>
        <a:p>
          <a:r>
            <a:rPr lang="en-US" dirty="0" err="1"/>
            <a:t>Νευρικές</a:t>
          </a:r>
          <a:r>
            <a:rPr lang="en-US" dirty="0"/>
            <a:t>:</a:t>
          </a:r>
        </a:p>
      </dgm:t>
    </dgm:pt>
    <dgm:pt modelId="{E8827C09-ED68-49D8-9762-8B789CC569A0}" type="parTrans" cxnId="{5D840973-2354-4B23-A91E-5310519F7BE6}">
      <dgm:prSet/>
      <dgm:spPr/>
      <dgm:t>
        <a:bodyPr/>
        <a:lstStyle/>
        <a:p>
          <a:endParaRPr lang="en-US"/>
        </a:p>
      </dgm:t>
    </dgm:pt>
    <dgm:pt modelId="{535B96B8-D679-4185-9F2B-C93A2D96B268}" type="sibTrans" cxnId="{5D840973-2354-4B23-A91E-5310519F7BE6}">
      <dgm:prSet/>
      <dgm:spPr/>
      <dgm:t>
        <a:bodyPr/>
        <a:lstStyle/>
        <a:p>
          <a:endParaRPr lang="en-US"/>
        </a:p>
      </dgm:t>
    </dgm:pt>
    <dgm:pt modelId="{B0E81072-3B8E-47B3-8CB7-F9C5E76BCE07}">
      <dgm:prSet/>
      <dgm:spPr/>
      <dgm:t>
        <a:bodyPr/>
        <a:lstStyle/>
        <a:p>
          <a:r>
            <a:rPr lang="en-US" dirty="0" err="1"/>
            <a:t>Ενεργο</a:t>
          </a:r>
          <a:r>
            <a:rPr lang="en-US" dirty="0"/>
            <a:t>π</a:t>
          </a:r>
          <a:r>
            <a:rPr lang="en-US" dirty="0" err="1"/>
            <a:t>οίηση</a:t>
          </a:r>
          <a:r>
            <a:rPr lang="en-US" dirty="0"/>
            <a:t> </a:t>
          </a:r>
          <a:r>
            <a:rPr lang="en-US" dirty="0" err="1"/>
            <a:t>κινητικών</a:t>
          </a:r>
          <a:r>
            <a:rPr lang="en-US" dirty="0"/>
            <a:t> </a:t>
          </a:r>
          <a:r>
            <a:rPr lang="en-US" dirty="0" err="1"/>
            <a:t>μονάδων</a:t>
          </a:r>
        </a:p>
      </dgm:t>
    </dgm:pt>
    <dgm:pt modelId="{28DDB17E-935E-480E-940C-8B15552A0656}" type="parTrans" cxnId="{4D670505-5EA4-47B7-B155-F40C2727FC2B}">
      <dgm:prSet/>
      <dgm:spPr/>
      <dgm:t>
        <a:bodyPr/>
        <a:lstStyle/>
        <a:p>
          <a:endParaRPr lang="en-US"/>
        </a:p>
      </dgm:t>
    </dgm:pt>
    <dgm:pt modelId="{9488B007-4C8D-4687-9FEB-3D86A3043CE3}" type="sibTrans" cxnId="{4D670505-5EA4-47B7-B155-F40C2727FC2B}">
      <dgm:prSet/>
      <dgm:spPr/>
      <dgm:t>
        <a:bodyPr/>
        <a:lstStyle/>
        <a:p>
          <a:endParaRPr lang="en-US"/>
        </a:p>
      </dgm:t>
    </dgm:pt>
    <dgm:pt modelId="{C0B9642D-F1DC-48E0-A894-86C28DBC4725}">
      <dgm:prSet/>
      <dgm:spPr/>
      <dgm:t>
        <a:bodyPr/>
        <a:lstStyle/>
        <a:p>
          <a:r>
            <a:rPr lang="en-US" dirty="0" err="1"/>
            <a:t>Ελ</a:t>
          </a:r>
          <a:r>
            <a:rPr lang="en-US" dirty="0"/>
            <a:t>α</a:t>
          </a:r>
          <a:r>
            <a:rPr lang="en-US" dirty="0" err="1"/>
            <a:t>χιστο</a:t>
          </a:r>
          <a:r>
            <a:rPr lang="en-US" dirty="0"/>
            <a:t>π</a:t>
          </a:r>
          <a:r>
            <a:rPr lang="en-US" dirty="0" err="1"/>
            <a:t>οίηση</a:t>
          </a:r>
          <a:r>
            <a:rPr lang="en-US" dirty="0"/>
            <a:t> </a:t>
          </a:r>
          <a:r>
            <a:rPr lang="en-US" dirty="0" err="1"/>
            <a:t>συνδρ</a:t>
          </a:r>
          <a:r>
            <a:rPr lang="en-US" dirty="0"/>
            <a:t>α</a:t>
          </a:r>
          <a:r>
            <a:rPr lang="en-US" dirty="0" err="1"/>
            <a:t>στηριο</a:t>
          </a:r>
          <a:r>
            <a:rPr lang="en-US" dirty="0"/>
            <a:t>π</a:t>
          </a:r>
          <a:r>
            <a:rPr lang="en-US" dirty="0" err="1"/>
            <a:t>οίησης</a:t>
          </a:r>
          <a:r>
            <a:rPr lang="en-US" dirty="0"/>
            <a:t> α</a:t>
          </a:r>
          <a:r>
            <a:rPr lang="en-US" dirty="0" err="1"/>
            <a:t>ντ</a:t>
          </a:r>
          <a:r>
            <a:rPr lang="en-US" dirty="0"/>
            <a:t>α</a:t>
          </a:r>
          <a:r>
            <a:rPr lang="en-US" dirty="0" err="1"/>
            <a:t>γωνιστών</a:t>
          </a:r>
          <a:r>
            <a:rPr lang="en-US" dirty="0"/>
            <a:t> </a:t>
          </a:r>
          <a:r>
            <a:rPr lang="en-US" dirty="0" err="1"/>
            <a:t>μυών</a:t>
          </a:r>
        </a:p>
      </dgm:t>
    </dgm:pt>
    <dgm:pt modelId="{6F43C004-E097-4768-BB34-87BFFF90E2B9}" type="parTrans" cxnId="{8E788940-463E-4C8B-B1C3-FAC1A5734E18}">
      <dgm:prSet/>
      <dgm:spPr/>
      <dgm:t>
        <a:bodyPr/>
        <a:lstStyle/>
        <a:p>
          <a:endParaRPr lang="en-US"/>
        </a:p>
      </dgm:t>
    </dgm:pt>
    <dgm:pt modelId="{CDD0CA02-F34D-4767-812D-55EED1959CE7}" type="sibTrans" cxnId="{8E788940-463E-4C8B-B1C3-FAC1A5734E18}">
      <dgm:prSet/>
      <dgm:spPr/>
      <dgm:t>
        <a:bodyPr/>
        <a:lstStyle/>
        <a:p>
          <a:endParaRPr lang="en-US"/>
        </a:p>
      </dgm:t>
    </dgm:pt>
    <dgm:pt modelId="{D3A85AAF-76E4-4884-B223-84C537E2C00A}">
      <dgm:prSet/>
      <dgm:spPr/>
      <dgm:t>
        <a:bodyPr/>
        <a:lstStyle/>
        <a:p>
          <a:r>
            <a:rPr lang="en-US" dirty="0" err="1"/>
            <a:t>Άμ</a:t>
          </a:r>
          <a:r>
            <a:rPr lang="en-US" dirty="0"/>
            <a:t>β</a:t>
          </a:r>
          <a:r>
            <a:rPr lang="en-US" dirty="0" err="1"/>
            <a:t>λυνση</a:t>
          </a:r>
          <a:r>
            <a:rPr lang="en-US" dirty="0"/>
            <a:t> α</a:t>
          </a:r>
          <a:r>
            <a:rPr lang="en-US" dirty="0" err="1"/>
            <a:t>μφί</a:t>
          </a:r>
          <a:r>
            <a:rPr lang="en-US" dirty="0"/>
            <a:t>π</a:t>
          </a:r>
          <a:r>
            <a:rPr lang="en-US" dirty="0" err="1"/>
            <a:t>λευρου</a:t>
          </a:r>
          <a:r>
            <a:rPr lang="en-US" dirty="0"/>
            <a:t> </a:t>
          </a:r>
          <a:r>
            <a:rPr lang="en-US" dirty="0" err="1"/>
            <a:t>ελλείμ</a:t>
          </a:r>
          <a:r>
            <a:rPr lang="en-US" dirty="0"/>
            <a:t>α</a:t>
          </a:r>
          <a:r>
            <a:rPr lang="en-US" dirty="0" err="1"/>
            <a:t>τος</a:t>
          </a:r>
        </a:p>
      </dgm:t>
    </dgm:pt>
    <dgm:pt modelId="{2273C88E-8E08-4A40-823F-DA2FA65CFB25}" type="parTrans" cxnId="{0FDB0D59-36E6-4C69-AA0A-9C645FC8FD40}">
      <dgm:prSet/>
      <dgm:spPr/>
      <dgm:t>
        <a:bodyPr/>
        <a:lstStyle/>
        <a:p>
          <a:endParaRPr lang="en-US"/>
        </a:p>
      </dgm:t>
    </dgm:pt>
    <dgm:pt modelId="{BEDC9EDB-4B00-4923-BA3E-FEAD2FDFD3D0}" type="sibTrans" cxnId="{0FDB0D59-36E6-4C69-AA0A-9C645FC8FD40}">
      <dgm:prSet/>
      <dgm:spPr/>
      <dgm:t>
        <a:bodyPr/>
        <a:lstStyle/>
        <a:p>
          <a:endParaRPr lang="en-US"/>
        </a:p>
      </dgm:t>
    </dgm:pt>
    <dgm:pt modelId="{74577CE0-2035-487A-B6B4-554C77891A8F}">
      <dgm:prSet/>
      <dgm:spPr/>
      <dgm:t>
        <a:bodyPr/>
        <a:lstStyle/>
        <a:p>
          <a:r>
            <a:rPr lang="en-US" dirty="0" err="1"/>
            <a:t>Μορφολογικές</a:t>
          </a:r>
          <a:r>
            <a:rPr lang="en-US" dirty="0"/>
            <a:t> </a:t>
          </a:r>
          <a:r>
            <a:rPr lang="en-US" dirty="0" err="1"/>
            <a:t>μετ</a:t>
          </a:r>
          <a:r>
            <a:rPr lang="en-US" dirty="0"/>
            <a:t>αβ</a:t>
          </a:r>
          <a:r>
            <a:rPr lang="en-US" dirty="0" err="1"/>
            <a:t>ολές</a:t>
          </a:r>
          <a:r>
            <a:rPr lang="en-US" dirty="0"/>
            <a:t> </a:t>
          </a:r>
          <a:r>
            <a:rPr lang="en-US" dirty="0" err="1"/>
            <a:t>στη</a:t>
          </a:r>
          <a:r>
            <a:rPr lang="en-US" dirty="0"/>
            <a:t> </a:t>
          </a:r>
          <a:r>
            <a:rPr lang="en-US" dirty="0" err="1"/>
            <a:t>νευρομυϊκή</a:t>
          </a:r>
          <a:r>
            <a:rPr lang="en-US" dirty="0"/>
            <a:t> </a:t>
          </a:r>
          <a:r>
            <a:rPr lang="en-US" dirty="0" err="1"/>
            <a:t>σύνδεση</a:t>
          </a:r>
        </a:p>
      </dgm:t>
    </dgm:pt>
    <dgm:pt modelId="{75D3FE07-13AB-44B0-BB8C-165D07EA3768}" type="parTrans" cxnId="{6F6F0A27-A219-48A3-90ED-0D12A7EEBC84}">
      <dgm:prSet/>
      <dgm:spPr/>
      <dgm:t>
        <a:bodyPr/>
        <a:lstStyle/>
        <a:p>
          <a:endParaRPr lang="en-US"/>
        </a:p>
      </dgm:t>
    </dgm:pt>
    <dgm:pt modelId="{BF4AE0D4-E144-48E0-950E-EC0A6F180CD8}" type="sibTrans" cxnId="{6F6F0A27-A219-48A3-90ED-0D12A7EEBC84}">
      <dgm:prSet/>
      <dgm:spPr/>
      <dgm:t>
        <a:bodyPr/>
        <a:lstStyle/>
        <a:p>
          <a:endParaRPr lang="en-US"/>
        </a:p>
      </dgm:t>
    </dgm:pt>
    <dgm:pt modelId="{C2824CB5-2518-40FA-8522-2C21865DCD21}">
      <dgm:prSet/>
      <dgm:spPr/>
      <dgm:t>
        <a:bodyPr/>
        <a:lstStyle/>
        <a:p>
          <a:r>
            <a:rPr lang="en-US" dirty="0" err="1"/>
            <a:t>Άμ</a:t>
          </a:r>
          <a:r>
            <a:rPr lang="en-US" dirty="0"/>
            <a:t>β</a:t>
          </a:r>
          <a:r>
            <a:rPr lang="en-US" dirty="0" err="1"/>
            <a:t>λυνση</a:t>
          </a:r>
          <a:r>
            <a:rPr lang="en-US" dirty="0"/>
            <a:t> α</a:t>
          </a:r>
          <a:r>
            <a:rPr lang="en-US" dirty="0" err="1"/>
            <a:t>υτογενών</a:t>
          </a:r>
          <a:r>
            <a:rPr lang="en-US" dirty="0"/>
            <a:t> </a:t>
          </a:r>
          <a:r>
            <a:rPr lang="en-US" dirty="0" err="1"/>
            <a:t>νευρικών</a:t>
          </a:r>
          <a:r>
            <a:rPr lang="en-US" dirty="0"/>
            <a:t> ανα</a:t>
          </a:r>
          <a:r>
            <a:rPr lang="en-US" dirty="0" err="1"/>
            <a:t>στολών</a:t>
          </a:r>
        </a:p>
      </dgm:t>
    </dgm:pt>
    <dgm:pt modelId="{4AE70D2B-EDC7-4395-A4D3-D923432C82D4}" type="parTrans" cxnId="{4482CDCB-6243-431F-A813-F784A238DF6A}">
      <dgm:prSet/>
      <dgm:spPr/>
      <dgm:t>
        <a:bodyPr/>
        <a:lstStyle/>
        <a:p>
          <a:endParaRPr lang="en-US"/>
        </a:p>
      </dgm:t>
    </dgm:pt>
    <dgm:pt modelId="{83B356B7-9C5E-4DB8-99BD-5ED5014004A9}" type="sibTrans" cxnId="{4482CDCB-6243-431F-A813-F784A238DF6A}">
      <dgm:prSet/>
      <dgm:spPr/>
      <dgm:t>
        <a:bodyPr/>
        <a:lstStyle/>
        <a:p>
          <a:endParaRPr lang="en-US"/>
        </a:p>
      </dgm:t>
    </dgm:pt>
    <dgm:pt modelId="{CFC5DD16-70F0-4A7E-9C14-4C12798E5CA0}">
      <dgm:prSet/>
      <dgm:spPr/>
      <dgm:t>
        <a:bodyPr/>
        <a:lstStyle/>
        <a:p>
          <a:r>
            <a:rPr lang="en-US" dirty="0" err="1"/>
            <a:t>Μυϊκές</a:t>
          </a:r>
          <a:r>
            <a:rPr lang="en-US" dirty="0"/>
            <a:t>:</a:t>
          </a:r>
        </a:p>
      </dgm:t>
    </dgm:pt>
    <dgm:pt modelId="{08938B49-61EC-4357-9BE6-0F5B462971F4}" type="parTrans" cxnId="{6717B869-B129-4D38-A331-384B357E681E}">
      <dgm:prSet/>
      <dgm:spPr/>
      <dgm:t>
        <a:bodyPr/>
        <a:lstStyle/>
        <a:p>
          <a:endParaRPr lang="en-US"/>
        </a:p>
      </dgm:t>
    </dgm:pt>
    <dgm:pt modelId="{AF680843-4D4D-4CB4-9C4B-2BC9CD890511}" type="sibTrans" cxnId="{6717B869-B129-4D38-A331-384B357E681E}">
      <dgm:prSet/>
      <dgm:spPr/>
      <dgm:t>
        <a:bodyPr/>
        <a:lstStyle/>
        <a:p>
          <a:endParaRPr lang="en-US"/>
        </a:p>
      </dgm:t>
    </dgm:pt>
    <dgm:pt modelId="{23FF70D2-AE65-4D6C-99D7-FE9FF4DB4B5C}">
      <dgm:prSet/>
      <dgm:spPr/>
      <dgm:t>
        <a:bodyPr/>
        <a:lstStyle/>
        <a:p>
          <a:r>
            <a:rPr lang="en-US" dirty="0"/>
            <a:t>Υπ</a:t>
          </a:r>
          <a:r>
            <a:rPr lang="en-US" dirty="0" err="1"/>
            <a:t>ερτροφί</a:t>
          </a:r>
          <a:r>
            <a:rPr lang="en-US" dirty="0"/>
            <a:t>α </a:t>
          </a:r>
          <a:r>
            <a:rPr lang="en-US" dirty="0" err="1"/>
            <a:t>μυϊκών</a:t>
          </a:r>
          <a:r>
            <a:rPr lang="en-US" dirty="0"/>
            <a:t> </a:t>
          </a:r>
          <a:r>
            <a:rPr lang="en-US" dirty="0" err="1"/>
            <a:t>ινών</a:t>
          </a:r>
        </a:p>
      </dgm:t>
    </dgm:pt>
    <dgm:pt modelId="{C9223B4E-2FC0-4F89-B357-D8BE99E3389C}" type="parTrans" cxnId="{B9446427-EA1C-4C89-9190-574481D3F271}">
      <dgm:prSet/>
      <dgm:spPr/>
      <dgm:t>
        <a:bodyPr/>
        <a:lstStyle/>
        <a:p>
          <a:endParaRPr lang="en-US"/>
        </a:p>
      </dgm:t>
    </dgm:pt>
    <dgm:pt modelId="{CE0341A4-C28F-4777-A2F6-12C493761F1E}" type="sibTrans" cxnId="{B9446427-EA1C-4C89-9190-574481D3F271}">
      <dgm:prSet/>
      <dgm:spPr/>
      <dgm:t>
        <a:bodyPr/>
        <a:lstStyle/>
        <a:p>
          <a:endParaRPr lang="en-US"/>
        </a:p>
      </dgm:t>
    </dgm:pt>
    <dgm:pt modelId="{F248BD66-304C-472B-82DA-4BAF12C9CAF0}">
      <dgm:prSet/>
      <dgm:spPr/>
      <dgm:t>
        <a:bodyPr/>
        <a:lstStyle/>
        <a:p>
          <a:pPr rtl="0"/>
          <a:r>
            <a:rPr lang="en-US" dirty="0"/>
            <a:t>Υπ</a:t>
          </a:r>
          <a:r>
            <a:rPr lang="en-US" dirty="0" err="1"/>
            <a:t>ερ</a:t>
          </a:r>
          <a:r>
            <a:rPr lang="en-US" dirty="0"/>
            <a:t>πλα</a:t>
          </a:r>
          <a:r>
            <a:rPr lang="en-US" dirty="0" err="1"/>
            <a:t>σί</a:t>
          </a:r>
          <a:r>
            <a:rPr lang="en-US" dirty="0"/>
            <a:t>α </a:t>
          </a:r>
          <a:r>
            <a:rPr lang="en-US" dirty="0" err="1"/>
            <a:t>μυϊκών</a:t>
          </a:r>
          <a:r>
            <a:rPr lang="en-US" dirty="0"/>
            <a:t> </a:t>
          </a:r>
          <a:r>
            <a:rPr lang="en-US" dirty="0" err="1"/>
            <a:t>ινών</a:t>
          </a:r>
        </a:p>
      </dgm:t>
    </dgm:pt>
    <dgm:pt modelId="{B9511754-F499-4289-8FDB-CE115406A066}" type="parTrans" cxnId="{37500D6E-9282-48AB-8213-E60F48A8D13D}">
      <dgm:prSet/>
      <dgm:spPr/>
      <dgm:t>
        <a:bodyPr/>
        <a:lstStyle/>
        <a:p>
          <a:endParaRPr lang="en-US"/>
        </a:p>
      </dgm:t>
    </dgm:pt>
    <dgm:pt modelId="{4B17C938-ACB2-44BF-A613-DA1D1E922208}" type="sibTrans" cxnId="{37500D6E-9282-48AB-8213-E60F48A8D13D}">
      <dgm:prSet/>
      <dgm:spPr/>
      <dgm:t>
        <a:bodyPr/>
        <a:lstStyle/>
        <a:p>
          <a:endParaRPr lang="en-US"/>
        </a:p>
      </dgm:t>
    </dgm:pt>
    <dgm:pt modelId="{FA1CBD25-05AB-4DDA-8631-8B4C7714E468}">
      <dgm:prSet/>
      <dgm:spPr/>
      <dgm:t>
        <a:bodyPr/>
        <a:lstStyle/>
        <a:p>
          <a:pPr rtl="0"/>
          <a:r>
            <a:rPr lang="en-US" dirty="0" err="1"/>
            <a:t>Μετ</a:t>
          </a:r>
          <a:r>
            <a:rPr lang="en-US" dirty="0"/>
            <a:t>α</a:t>
          </a:r>
          <a:r>
            <a:rPr lang="en-US" dirty="0" err="1"/>
            <a:t>τρο</a:t>
          </a:r>
          <a:r>
            <a:rPr lang="en-US" dirty="0"/>
            <a:t>πή </a:t>
          </a:r>
          <a:r>
            <a:rPr lang="en-US" dirty="0" err="1"/>
            <a:t>μυϊκών</a:t>
          </a:r>
          <a:r>
            <a:rPr lang="en-US" dirty="0"/>
            <a:t> </a:t>
          </a:r>
          <a:r>
            <a:rPr lang="en-US" dirty="0" err="1"/>
            <a:t>ινών</a:t>
          </a:r>
          <a:r>
            <a:rPr lang="en-US" dirty="0">
              <a:latin typeface="Calibri Light" panose="020F0302020204030204"/>
            </a:rPr>
            <a:t> </a:t>
          </a:r>
          <a:endParaRPr lang="en-US" dirty="0"/>
        </a:p>
      </dgm:t>
    </dgm:pt>
    <dgm:pt modelId="{42F098C1-7024-4282-80AF-CF655FBC4F55}" type="parTrans" cxnId="{81C69AE0-FD72-4E06-9179-B0583A4E6D73}">
      <dgm:prSet/>
      <dgm:spPr/>
      <dgm:t>
        <a:bodyPr/>
        <a:lstStyle/>
        <a:p>
          <a:endParaRPr lang="en-US"/>
        </a:p>
      </dgm:t>
    </dgm:pt>
    <dgm:pt modelId="{45D12D3C-BE9C-467F-A58E-3C8759890492}" type="sibTrans" cxnId="{81C69AE0-FD72-4E06-9179-B0583A4E6D73}">
      <dgm:prSet/>
      <dgm:spPr/>
      <dgm:t>
        <a:bodyPr/>
        <a:lstStyle/>
        <a:p>
          <a:endParaRPr lang="en-US"/>
        </a:p>
      </dgm:t>
    </dgm:pt>
    <dgm:pt modelId="{F615C198-5EE2-4F79-95FD-F0448E76B543}" type="pres">
      <dgm:prSet presAssocID="{47E8C510-97D5-4B0E-97C8-7A53E5E43E9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81C29F9E-9240-45CE-A72B-7EAAD3ED389E}" type="pres">
      <dgm:prSet presAssocID="{0957DEF8-102D-4C1B-8F68-66F5E6429590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1CDEC5B5-F246-4126-A9C7-A1773BB3CFF7}" type="pres">
      <dgm:prSet presAssocID="{0957DEF8-102D-4C1B-8F68-66F5E6429590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AC3E841B-FAAE-40D6-B254-40DCF09FA60D}" type="pres">
      <dgm:prSet presAssocID="{CFC5DD16-70F0-4A7E-9C14-4C12798E5CA0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EC92C230-CA7C-4F2F-A33A-7179BFD8C0CD}" type="pres">
      <dgm:prSet presAssocID="{CFC5DD16-70F0-4A7E-9C14-4C12798E5CA0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631254F5-9D03-46DE-AA20-37925CA5164E}" type="presOf" srcId="{47E8C510-97D5-4B0E-97C8-7A53E5E43E92}" destId="{F615C198-5EE2-4F79-95FD-F0448E76B543}" srcOrd="0" destOrd="0" presId="urn:microsoft.com/office/officeart/2005/8/layout/vList2"/>
    <dgm:cxn modelId="{0FDB0D59-36E6-4C69-AA0A-9C645FC8FD40}" srcId="{0957DEF8-102D-4C1B-8F68-66F5E6429590}" destId="{D3A85AAF-76E4-4884-B223-84C537E2C00A}" srcOrd="2" destOrd="0" parTransId="{2273C88E-8E08-4A40-823F-DA2FA65CFB25}" sibTransId="{BEDC9EDB-4B00-4923-BA3E-FEAD2FDFD3D0}"/>
    <dgm:cxn modelId="{6F6F0A27-A219-48A3-90ED-0D12A7EEBC84}" srcId="{0957DEF8-102D-4C1B-8F68-66F5E6429590}" destId="{74577CE0-2035-487A-B6B4-554C77891A8F}" srcOrd="3" destOrd="0" parTransId="{75D3FE07-13AB-44B0-BB8C-165D07EA3768}" sibTransId="{BF4AE0D4-E144-48E0-950E-EC0A6F180CD8}"/>
    <dgm:cxn modelId="{4D670505-5EA4-47B7-B155-F40C2727FC2B}" srcId="{0957DEF8-102D-4C1B-8F68-66F5E6429590}" destId="{B0E81072-3B8E-47B3-8CB7-F9C5E76BCE07}" srcOrd="0" destOrd="0" parTransId="{28DDB17E-935E-480E-940C-8B15552A0656}" sibTransId="{9488B007-4C8D-4687-9FEB-3D86A3043CE3}"/>
    <dgm:cxn modelId="{ADFBAC80-4274-4695-A2FE-C243FF4155AE}" type="presOf" srcId="{F248BD66-304C-472B-82DA-4BAF12C9CAF0}" destId="{EC92C230-CA7C-4F2F-A33A-7179BFD8C0CD}" srcOrd="0" destOrd="1" presId="urn:microsoft.com/office/officeart/2005/8/layout/vList2"/>
    <dgm:cxn modelId="{B9446427-EA1C-4C89-9190-574481D3F271}" srcId="{CFC5DD16-70F0-4A7E-9C14-4C12798E5CA0}" destId="{23FF70D2-AE65-4D6C-99D7-FE9FF4DB4B5C}" srcOrd="0" destOrd="0" parTransId="{C9223B4E-2FC0-4F89-B357-D8BE99E3389C}" sibTransId="{CE0341A4-C28F-4777-A2F6-12C493761F1E}"/>
    <dgm:cxn modelId="{3E90B0EC-5A37-41CE-B164-A7AE29819DCE}" type="presOf" srcId="{0957DEF8-102D-4C1B-8F68-66F5E6429590}" destId="{81C29F9E-9240-45CE-A72B-7EAAD3ED389E}" srcOrd="0" destOrd="0" presId="urn:microsoft.com/office/officeart/2005/8/layout/vList2"/>
    <dgm:cxn modelId="{37500D6E-9282-48AB-8213-E60F48A8D13D}" srcId="{CFC5DD16-70F0-4A7E-9C14-4C12798E5CA0}" destId="{F248BD66-304C-472B-82DA-4BAF12C9CAF0}" srcOrd="1" destOrd="0" parTransId="{B9511754-F499-4289-8FDB-CE115406A066}" sibTransId="{4B17C938-ACB2-44BF-A613-DA1D1E922208}"/>
    <dgm:cxn modelId="{5D840973-2354-4B23-A91E-5310519F7BE6}" srcId="{47E8C510-97D5-4B0E-97C8-7A53E5E43E92}" destId="{0957DEF8-102D-4C1B-8F68-66F5E6429590}" srcOrd="0" destOrd="0" parTransId="{E8827C09-ED68-49D8-9762-8B789CC569A0}" sibTransId="{535B96B8-D679-4185-9F2B-C93A2D96B268}"/>
    <dgm:cxn modelId="{7589FB84-EDA4-46A2-9B53-2C28A8E215E6}" type="presOf" srcId="{CFC5DD16-70F0-4A7E-9C14-4C12798E5CA0}" destId="{AC3E841B-FAAE-40D6-B254-40DCF09FA60D}" srcOrd="0" destOrd="0" presId="urn:microsoft.com/office/officeart/2005/8/layout/vList2"/>
    <dgm:cxn modelId="{F27C7A6F-BD5A-4956-AAE6-826D9DAA5A54}" type="presOf" srcId="{FA1CBD25-05AB-4DDA-8631-8B4C7714E468}" destId="{EC92C230-CA7C-4F2F-A33A-7179BFD8C0CD}" srcOrd="0" destOrd="2" presId="urn:microsoft.com/office/officeart/2005/8/layout/vList2"/>
    <dgm:cxn modelId="{9C919CE1-D0E3-4810-A40B-21D9610EB943}" type="presOf" srcId="{D3A85AAF-76E4-4884-B223-84C537E2C00A}" destId="{1CDEC5B5-F246-4126-A9C7-A1773BB3CFF7}" srcOrd="0" destOrd="2" presId="urn:microsoft.com/office/officeart/2005/8/layout/vList2"/>
    <dgm:cxn modelId="{E73CFD45-B489-4BD0-AC35-9D8B62C96C0A}" type="presOf" srcId="{74577CE0-2035-487A-B6B4-554C77891A8F}" destId="{1CDEC5B5-F246-4126-A9C7-A1773BB3CFF7}" srcOrd="0" destOrd="3" presId="urn:microsoft.com/office/officeart/2005/8/layout/vList2"/>
    <dgm:cxn modelId="{81C69AE0-FD72-4E06-9179-B0583A4E6D73}" srcId="{CFC5DD16-70F0-4A7E-9C14-4C12798E5CA0}" destId="{FA1CBD25-05AB-4DDA-8631-8B4C7714E468}" srcOrd="2" destOrd="0" parTransId="{42F098C1-7024-4282-80AF-CF655FBC4F55}" sibTransId="{45D12D3C-BE9C-467F-A58E-3C8759890492}"/>
    <dgm:cxn modelId="{4482CDCB-6243-431F-A813-F784A238DF6A}" srcId="{0957DEF8-102D-4C1B-8F68-66F5E6429590}" destId="{C2824CB5-2518-40FA-8522-2C21865DCD21}" srcOrd="4" destOrd="0" parTransId="{4AE70D2B-EDC7-4395-A4D3-D923432C82D4}" sibTransId="{83B356B7-9C5E-4DB8-99BD-5ED5014004A9}"/>
    <dgm:cxn modelId="{1639BD8D-B9F7-44A9-BCC2-84747747F238}" type="presOf" srcId="{B0E81072-3B8E-47B3-8CB7-F9C5E76BCE07}" destId="{1CDEC5B5-F246-4126-A9C7-A1773BB3CFF7}" srcOrd="0" destOrd="0" presId="urn:microsoft.com/office/officeart/2005/8/layout/vList2"/>
    <dgm:cxn modelId="{CB371C1D-D4B5-41EF-986E-7F51634A2E49}" type="presOf" srcId="{23FF70D2-AE65-4D6C-99D7-FE9FF4DB4B5C}" destId="{EC92C230-CA7C-4F2F-A33A-7179BFD8C0CD}" srcOrd="0" destOrd="0" presId="urn:microsoft.com/office/officeart/2005/8/layout/vList2"/>
    <dgm:cxn modelId="{D77F8C13-3C41-46C6-A394-71FCA0EFF1AC}" type="presOf" srcId="{C0B9642D-F1DC-48E0-A894-86C28DBC4725}" destId="{1CDEC5B5-F246-4126-A9C7-A1773BB3CFF7}" srcOrd="0" destOrd="1" presId="urn:microsoft.com/office/officeart/2005/8/layout/vList2"/>
    <dgm:cxn modelId="{FCC1949B-70C6-45F9-B78E-E81C1D8A7EBD}" type="presOf" srcId="{C2824CB5-2518-40FA-8522-2C21865DCD21}" destId="{1CDEC5B5-F246-4126-A9C7-A1773BB3CFF7}" srcOrd="0" destOrd="4" presId="urn:microsoft.com/office/officeart/2005/8/layout/vList2"/>
    <dgm:cxn modelId="{6717B869-B129-4D38-A331-384B357E681E}" srcId="{47E8C510-97D5-4B0E-97C8-7A53E5E43E92}" destId="{CFC5DD16-70F0-4A7E-9C14-4C12798E5CA0}" srcOrd="1" destOrd="0" parTransId="{08938B49-61EC-4357-9BE6-0F5B462971F4}" sibTransId="{AF680843-4D4D-4CB4-9C4B-2BC9CD890511}"/>
    <dgm:cxn modelId="{8E788940-463E-4C8B-B1C3-FAC1A5734E18}" srcId="{0957DEF8-102D-4C1B-8F68-66F5E6429590}" destId="{C0B9642D-F1DC-48E0-A894-86C28DBC4725}" srcOrd="1" destOrd="0" parTransId="{6F43C004-E097-4768-BB34-87BFFF90E2B9}" sibTransId="{CDD0CA02-F34D-4767-812D-55EED1959CE7}"/>
    <dgm:cxn modelId="{02D19091-75F0-43F8-A55C-3776F094FBDB}" type="presParOf" srcId="{F615C198-5EE2-4F79-95FD-F0448E76B543}" destId="{81C29F9E-9240-45CE-A72B-7EAAD3ED389E}" srcOrd="0" destOrd="0" presId="urn:microsoft.com/office/officeart/2005/8/layout/vList2"/>
    <dgm:cxn modelId="{5D902D51-2D97-463F-A0BF-D10E777E6621}" type="presParOf" srcId="{F615C198-5EE2-4F79-95FD-F0448E76B543}" destId="{1CDEC5B5-F246-4126-A9C7-A1773BB3CFF7}" srcOrd="1" destOrd="0" presId="urn:microsoft.com/office/officeart/2005/8/layout/vList2"/>
    <dgm:cxn modelId="{F047CA8D-30A1-4204-87C1-A69B57C67902}" type="presParOf" srcId="{F615C198-5EE2-4F79-95FD-F0448E76B543}" destId="{AC3E841B-FAAE-40D6-B254-40DCF09FA60D}" srcOrd="2" destOrd="0" presId="urn:microsoft.com/office/officeart/2005/8/layout/vList2"/>
    <dgm:cxn modelId="{A6A4048E-0983-4A30-BA4F-8544CFF7F733}" type="presParOf" srcId="{F615C198-5EE2-4F79-95FD-F0448E76B543}" destId="{EC92C230-CA7C-4F2F-A33A-7179BFD8C0CD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404F3CD-E89B-419E-ADEA-9E3567CFA324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9AB9DD7C-057D-432E-B204-F5E428C29D6E}">
      <dgm:prSet/>
      <dgm:spPr/>
      <dgm:t>
        <a:bodyPr/>
        <a:lstStyle/>
        <a:p>
          <a:r>
            <a:rPr lang="en-US" dirty="0" err="1"/>
            <a:t>Στ</a:t>
          </a:r>
          <a:r>
            <a:rPr lang="en-US" dirty="0"/>
            <a:t>α π</a:t>
          </a:r>
          <a:r>
            <a:rPr lang="en-US" dirty="0" err="1"/>
            <a:t>ρώτ</a:t>
          </a:r>
          <a:r>
            <a:rPr lang="en-US" dirty="0"/>
            <a:t>α </a:t>
          </a:r>
          <a:r>
            <a:rPr lang="en-US" dirty="0" err="1"/>
            <a:t>στάδι</a:t>
          </a:r>
          <a:r>
            <a:rPr lang="en-US" dirty="0"/>
            <a:t>α </a:t>
          </a:r>
          <a:r>
            <a:rPr lang="en-US" dirty="0" err="1"/>
            <a:t>της</a:t>
          </a:r>
          <a:r>
            <a:rPr lang="en-US" dirty="0"/>
            <a:t> π</a:t>
          </a:r>
          <a:r>
            <a:rPr lang="en-US" dirty="0" err="1"/>
            <a:t>ρο</a:t>
          </a:r>
          <a:r>
            <a:rPr lang="en-US" dirty="0"/>
            <a:t>π</a:t>
          </a:r>
          <a:r>
            <a:rPr lang="en-US" dirty="0" err="1"/>
            <a:t>όνησης</a:t>
          </a:r>
          <a:r>
            <a:rPr lang="en-US" dirty="0"/>
            <a:t> </a:t>
          </a:r>
          <a:r>
            <a:rPr lang="en-US" dirty="0" err="1"/>
            <a:t>εντο</a:t>
          </a:r>
          <a:r>
            <a:rPr lang="en-US" dirty="0"/>
            <a:t>π</a:t>
          </a:r>
          <a:r>
            <a:rPr lang="en-US" dirty="0" err="1"/>
            <a:t>ίζετ</a:t>
          </a:r>
          <a:r>
            <a:rPr lang="en-US" dirty="0"/>
            <a:t>αι </a:t>
          </a:r>
          <a:r>
            <a:rPr lang="en-US" dirty="0" err="1"/>
            <a:t>εντυ</a:t>
          </a:r>
          <a:r>
            <a:rPr lang="en-US" dirty="0"/>
            <a:t>π</a:t>
          </a:r>
          <a:r>
            <a:rPr lang="en-US" dirty="0" err="1"/>
            <a:t>ωσι</a:t>
          </a:r>
          <a:r>
            <a:rPr lang="en-US" dirty="0"/>
            <a:t>α</a:t>
          </a:r>
          <a:r>
            <a:rPr lang="en-US" dirty="0" err="1"/>
            <a:t>κή</a:t>
          </a:r>
          <a:r>
            <a:rPr lang="en-US" dirty="0"/>
            <a:t> α</a:t>
          </a:r>
          <a:r>
            <a:rPr lang="en-US" dirty="0" err="1"/>
            <a:t>ύξηση</a:t>
          </a:r>
          <a:r>
            <a:rPr lang="en-US" dirty="0"/>
            <a:t> </a:t>
          </a:r>
          <a:r>
            <a:rPr lang="en-US" dirty="0" err="1"/>
            <a:t>της</a:t>
          </a:r>
          <a:r>
            <a:rPr lang="en-US" dirty="0"/>
            <a:t> </a:t>
          </a:r>
          <a:r>
            <a:rPr lang="en-US" dirty="0" err="1"/>
            <a:t>μυϊκής</a:t>
          </a:r>
          <a:r>
            <a:rPr lang="en-US" dirty="0"/>
            <a:t> </a:t>
          </a:r>
          <a:r>
            <a:rPr lang="en-US" dirty="0" err="1"/>
            <a:t>δύν</a:t>
          </a:r>
          <a:r>
            <a:rPr lang="en-US" dirty="0"/>
            <a:t>α</a:t>
          </a:r>
          <a:r>
            <a:rPr lang="en-US" dirty="0" err="1"/>
            <a:t>μης</a:t>
          </a:r>
          <a:r>
            <a:rPr lang="en-US" dirty="0"/>
            <a:t> (π.χ. 50% </a:t>
          </a:r>
          <a:r>
            <a:rPr lang="en-US" dirty="0" err="1"/>
            <a:t>την</a:t>
          </a:r>
          <a:r>
            <a:rPr lang="en-US" dirty="0"/>
            <a:t> 8η β</a:t>
          </a:r>
          <a:r>
            <a:rPr lang="en-US" dirty="0" err="1"/>
            <a:t>δομάδ</a:t>
          </a:r>
          <a:r>
            <a:rPr lang="en-US" dirty="0"/>
            <a:t>α) και </a:t>
          </a:r>
          <a:r>
            <a:rPr lang="en-US" dirty="0" err="1"/>
            <a:t>λιγοστεύει</a:t>
          </a:r>
          <a:r>
            <a:rPr lang="en-US" dirty="0"/>
            <a:t> </a:t>
          </a:r>
          <a:r>
            <a:rPr lang="en-US" dirty="0" err="1"/>
            <a:t>με</a:t>
          </a:r>
          <a:r>
            <a:rPr lang="en-US" dirty="0"/>
            <a:t> </a:t>
          </a:r>
          <a:r>
            <a:rPr lang="en-US" dirty="0" err="1"/>
            <a:t>την</a:t>
          </a:r>
          <a:r>
            <a:rPr lang="en-US" dirty="0"/>
            <a:t> π</a:t>
          </a:r>
          <a:r>
            <a:rPr lang="en-US" dirty="0" err="1"/>
            <a:t>άροδο</a:t>
          </a:r>
          <a:r>
            <a:rPr lang="en-US" dirty="0"/>
            <a:t> </a:t>
          </a:r>
          <a:r>
            <a:rPr lang="en-US" dirty="0" err="1"/>
            <a:t>του</a:t>
          </a:r>
          <a:r>
            <a:rPr lang="en-US" dirty="0"/>
            <a:t> </a:t>
          </a:r>
          <a:r>
            <a:rPr lang="en-US" dirty="0" err="1"/>
            <a:t>χρόνου</a:t>
          </a:r>
          <a:r>
            <a:rPr lang="en-US" dirty="0"/>
            <a:t> (π.χ. 5% </a:t>
          </a:r>
          <a:r>
            <a:rPr lang="en-US" dirty="0" err="1"/>
            <a:t>μετά</a:t>
          </a:r>
          <a:r>
            <a:rPr lang="en-US" dirty="0"/>
            <a:t> </a:t>
          </a:r>
          <a:r>
            <a:rPr lang="en-US" dirty="0" err="1"/>
            <a:t>την</a:t>
          </a:r>
          <a:r>
            <a:rPr lang="en-US" dirty="0"/>
            <a:t> 12η β</a:t>
          </a:r>
          <a:r>
            <a:rPr lang="en-US" dirty="0" err="1"/>
            <a:t>δομάδ</a:t>
          </a:r>
          <a:r>
            <a:rPr lang="en-US" dirty="0"/>
            <a:t>α)</a:t>
          </a:r>
        </a:p>
      </dgm:t>
    </dgm:pt>
    <dgm:pt modelId="{19C2A46D-F8C5-4B3F-A54F-B2F268C48DAE}" type="parTrans" cxnId="{F2CC14DA-0631-419F-8504-6D47E829E193}">
      <dgm:prSet/>
      <dgm:spPr/>
      <dgm:t>
        <a:bodyPr/>
        <a:lstStyle/>
        <a:p>
          <a:endParaRPr lang="en-US"/>
        </a:p>
      </dgm:t>
    </dgm:pt>
    <dgm:pt modelId="{714CF70D-4B1A-4230-B800-0AADF4903B83}" type="sibTrans" cxnId="{F2CC14DA-0631-419F-8504-6D47E829E193}">
      <dgm:prSet/>
      <dgm:spPr/>
      <dgm:t>
        <a:bodyPr/>
        <a:lstStyle/>
        <a:p>
          <a:endParaRPr lang="en-US"/>
        </a:p>
      </dgm:t>
    </dgm:pt>
    <dgm:pt modelId="{4FCB8097-D371-4C3E-8CCA-021991AAC536}">
      <dgm:prSet/>
      <dgm:spPr/>
      <dgm:t>
        <a:bodyPr/>
        <a:lstStyle/>
        <a:p>
          <a:r>
            <a:rPr lang="en-US" dirty="0" err="1"/>
            <a:t>Πως</a:t>
          </a:r>
          <a:r>
            <a:rPr lang="en-US" dirty="0"/>
            <a:t> </a:t>
          </a:r>
          <a:r>
            <a:rPr lang="en-US" dirty="0" err="1"/>
            <a:t>άλλ</a:t>
          </a:r>
          <a:r>
            <a:rPr lang="en-US" dirty="0"/>
            <a:t>α</a:t>
          </a:r>
          <a:r>
            <a:rPr lang="en-US" dirty="0" err="1"/>
            <a:t>ξε</a:t>
          </a:r>
          <a:r>
            <a:rPr lang="en-US" dirty="0"/>
            <a:t> η </a:t>
          </a:r>
          <a:r>
            <a:rPr lang="en-US" dirty="0" err="1"/>
            <a:t>γνώση</a:t>
          </a:r>
          <a:r>
            <a:rPr lang="en-US" dirty="0"/>
            <a:t> μας </a:t>
          </a:r>
          <a:r>
            <a:rPr lang="en-US" dirty="0" err="1"/>
            <a:t>με</a:t>
          </a:r>
          <a:r>
            <a:rPr lang="en-US" dirty="0"/>
            <a:t> </a:t>
          </a:r>
          <a:r>
            <a:rPr lang="en-US" dirty="0" err="1"/>
            <a:t>την</a:t>
          </a:r>
          <a:r>
            <a:rPr lang="en-US" dirty="0"/>
            <a:t> π</a:t>
          </a:r>
          <a:r>
            <a:rPr lang="en-US" dirty="0" err="1"/>
            <a:t>άροδο</a:t>
          </a:r>
          <a:r>
            <a:rPr lang="en-US" dirty="0"/>
            <a:t> </a:t>
          </a:r>
          <a:r>
            <a:rPr lang="en-US" dirty="0" err="1"/>
            <a:t>του</a:t>
          </a:r>
          <a:r>
            <a:rPr lang="en-US" dirty="0"/>
            <a:t> </a:t>
          </a:r>
          <a:r>
            <a:rPr lang="en-US" dirty="0" err="1"/>
            <a:t>χρόνου</a:t>
          </a:r>
          <a:r>
            <a:rPr lang="en-US" dirty="0"/>
            <a:t>;</a:t>
          </a:r>
        </a:p>
      </dgm:t>
    </dgm:pt>
    <dgm:pt modelId="{BBAB7CC6-06CD-4477-94A0-36978E193A68}" type="parTrans" cxnId="{D2A30CFE-5552-41C6-B442-191EEAEA1717}">
      <dgm:prSet/>
      <dgm:spPr/>
      <dgm:t>
        <a:bodyPr/>
        <a:lstStyle/>
        <a:p>
          <a:endParaRPr lang="en-US"/>
        </a:p>
      </dgm:t>
    </dgm:pt>
    <dgm:pt modelId="{9E591FEC-C0FA-44C6-AFE6-12469C627556}" type="sibTrans" cxnId="{D2A30CFE-5552-41C6-B442-191EEAEA1717}">
      <dgm:prSet/>
      <dgm:spPr/>
      <dgm:t>
        <a:bodyPr/>
        <a:lstStyle/>
        <a:p>
          <a:endParaRPr lang="en-US"/>
        </a:p>
      </dgm:t>
    </dgm:pt>
    <dgm:pt modelId="{E852BED7-A4EC-46E8-8501-67085F9132AB}">
      <dgm:prSet/>
      <dgm:spPr/>
      <dgm:t>
        <a:bodyPr/>
        <a:lstStyle/>
        <a:p>
          <a:r>
            <a:rPr lang="en-US" dirty="0" err="1"/>
            <a:t>Οφείλετ</a:t>
          </a:r>
          <a:r>
            <a:rPr lang="en-US" dirty="0"/>
            <a:t>αι </a:t>
          </a:r>
          <a:r>
            <a:rPr lang="en-US" dirty="0" err="1"/>
            <a:t>τόσο</a:t>
          </a:r>
          <a:r>
            <a:rPr lang="en-US" dirty="0"/>
            <a:t> </a:t>
          </a:r>
          <a:r>
            <a:rPr lang="en-US" dirty="0" err="1"/>
            <a:t>σε</a:t>
          </a:r>
          <a:r>
            <a:rPr lang="en-US" dirty="0"/>
            <a:t> </a:t>
          </a:r>
          <a:r>
            <a:rPr lang="en-US" dirty="0" err="1"/>
            <a:t>νευρικές</a:t>
          </a:r>
          <a:r>
            <a:rPr lang="en-US" dirty="0"/>
            <a:t> </a:t>
          </a:r>
          <a:r>
            <a:rPr lang="en-US" dirty="0" err="1"/>
            <a:t>όσο</a:t>
          </a:r>
          <a:r>
            <a:rPr lang="en-US" dirty="0"/>
            <a:t> και </a:t>
          </a:r>
          <a:r>
            <a:rPr lang="en-US" dirty="0" err="1"/>
            <a:t>μυϊκές</a:t>
          </a:r>
          <a:r>
            <a:rPr lang="en-US" dirty="0"/>
            <a:t> π</a:t>
          </a:r>
          <a:r>
            <a:rPr lang="en-US" dirty="0" err="1"/>
            <a:t>ροσ</a:t>
          </a:r>
          <a:r>
            <a:rPr lang="en-US" dirty="0"/>
            <a:t>α</a:t>
          </a:r>
          <a:r>
            <a:rPr lang="en-US" dirty="0" err="1"/>
            <a:t>ρμογές</a:t>
          </a:r>
        </a:p>
      </dgm:t>
    </dgm:pt>
    <dgm:pt modelId="{5F0EC979-CD71-4D39-89F2-EC209DDBE4DD}" type="parTrans" cxnId="{D3814D26-0952-4AEA-82C6-D5C5AFC80824}">
      <dgm:prSet/>
      <dgm:spPr/>
      <dgm:t>
        <a:bodyPr/>
        <a:lstStyle/>
        <a:p>
          <a:endParaRPr lang="en-US"/>
        </a:p>
      </dgm:t>
    </dgm:pt>
    <dgm:pt modelId="{03E06D6B-C05A-4A28-86CD-04ACF0ABDCD4}" type="sibTrans" cxnId="{D3814D26-0952-4AEA-82C6-D5C5AFC80824}">
      <dgm:prSet/>
      <dgm:spPr/>
      <dgm:t>
        <a:bodyPr/>
        <a:lstStyle/>
        <a:p>
          <a:endParaRPr lang="en-US"/>
        </a:p>
      </dgm:t>
    </dgm:pt>
    <dgm:pt modelId="{7C9567E4-BBB6-4A11-BD29-2C3A9B4B5BBA}">
      <dgm:prSet phldr="0"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Πα</a:t>
          </a:r>
          <a:r>
            <a:rPr lang="en-US" dirty="0" err="1">
              <a:latin typeface="Calibri Light" panose="020F0302020204030204"/>
            </a:rPr>
            <a:t>ρόμοι</a:t>
          </a:r>
          <a:r>
            <a:rPr lang="en-US" dirty="0">
              <a:latin typeface="Calibri Light" panose="020F0302020204030204"/>
            </a:rPr>
            <a:t>α </a:t>
          </a:r>
          <a:r>
            <a:rPr lang="en-US" dirty="0" err="1">
              <a:latin typeface="Calibri Light" panose="020F0302020204030204"/>
            </a:rPr>
            <a:t>οφέλη</a:t>
          </a:r>
          <a:r>
            <a:rPr lang="en-US" dirty="0">
              <a:latin typeface="Calibri Light" panose="020F0302020204030204"/>
            </a:rPr>
            <a:t> </a:t>
          </a:r>
          <a:r>
            <a:rPr lang="en-US" dirty="0" err="1">
              <a:latin typeface="Calibri Light" panose="020F0302020204030204"/>
            </a:rPr>
            <a:t>σε</a:t>
          </a:r>
          <a:r>
            <a:rPr lang="en-US" dirty="0">
              <a:latin typeface="Calibri Light" panose="020F0302020204030204"/>
            </a:rPr>
            <a:t> </a:t>
          </a:r>
          <a:r>
            <a:rPr lang="en-US" dirty="0" err="1">
              <a:latin typeface="Calibri Light" panose="020F0302020204030204"/>
            </a:rPr>
            <a:t>άντρες</a:t>
          </a:r>
          <a:r>
            <a:rPr lang="en-US" dirty="0">
              <a:latin typeface="Calibri Light" panose="020F0302020204030204"/>
            </a:rPr>
            <a:t>, </a:t>
          </a:r>
          <a:r>
            <a:rPr lang="en-US" dirty="0" err="1">
              <a:latin typeface="Calibri Light" panose="020F0302020204030204"/>
            </a:rPr>
            <a:t>γυν</a:t>
          </a:r>
          <a:r>
            <a:rPr lang="en-US" dirty="0">
              <a:latin typeface="Calibri Light" panose="020F0302020204030204"/>
            </a:rPr>
            <a:t>α</a:t>
          </a:r>
          <a:r>
            <a:rPr lang="en-US" dirty="0" err="1">
              <a:latin typeface="Calibri Light" panose="020F0302020204030204"/>
            </a:rPr>
            <a:t>ίκες</a:t>
          </a:r>
          <a:r>
            <a:rPr lang="en-US" dirty="0">
              <a:latin typeface="Calibri Light" panose="020F0302020204030204"/>
            </a:rPr>
            <a:t>, </a:t>
          </a:r>
          <a:r>
            <a:rPr lang="en-US" dirty="0" err="1">
              <a:latin typeface="Calibri Light" panose="020F0302020204030204"/>
            </a:rPr>
            <a:t>νέους</a:t>
          </a:r>
          <a:r>
            <a:rPr lang="en-US" dirty="0">
              <a:latin typeface="Calibri Light" panose="020F0302020204030204"/>
            </a:rPr>
            <a:t>, </a:t>
          </a:r>
          <a:r>
            <a:rPr lang="en-US" dirty="0" err="1">
              <a:latin typeface="Calibri Light" panose="020F0302020204030204"/>
            </a:rPr>
            <a:t>μεσήλικες</a:t>
          </a:r>
          <a:r>
            <a:rPr lang="en-US" dirty="0">
              <a:latin typeface="Calibri Light" panose="020F0302020204030204"/>
            </a:rPr>
            <a:t> </a:t>
          </a:r>
          <a:r>
            <a:rPr lang="en-US" dirty="0" err="1">
              <a:latin typeface="Calibri Light" panose="020F0302020204030204"/>
            </a:rPr>
            <a:t>κ.ά</a:t>
          </a:r>
          <a:r>
            <a:rPr lang="en-US" dirty="0">
              <a:latin typeface="Calibri Light" panose="020F0302020204030204"/>
            </a:rPr>
            <a:t>.</a:t>
          </a:r>
        </a:p>
      </dgm:t>
    </dgm:pt>
    <dgm:pt modelId="{9CC60831-F152-4F1A-BB17-AF395E7E603D}" type="parTrans" cxnId="{48650D0E-1ED5-4DD1-B44F-D469E7656C25}">
      <dgm:prSet/>
      <dgm:spPr/>
    </dgm:pt>
    <dgm:pt modelId="{965E17C2-2A2A-45AD-9C7B-6D453AEB8831}" type="sibTrans" cxnId="{48650D0E-1ED5-4DD1-B44F-D469E7656C25}">
      <dgm:prSet/>
      <dgm:spPr/>
    </dgm:pt>
    <dgm:pt modelId="{FA5D838E-8263-4BED-BCC1-62F9767BC051}" type="pres">
      <dgm:prSet presAssocID="{E404F3CD-E89B-419E-ADEA-9E3567CFA324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l-GR"/>
        </a:p>
      </dgm:t>
    </dgm:pt>
    <dgm:pt modelId="{6F9C788C-9529-4AEB-B4BA-3EA463928D1A}" type="pres">
      <dgm:prSet presAssocID="{9AB9DD7C-057D-432E-B204-F5E428C29D6E}" presName="thickLine" presStyleLbl="alignNode1" presStyleIdx="0" presStyleCnt="4"/>
      <dgm:spPr/>
    </dgm:pt>
    <dgm:pt modelId="{A46CA7B6-9A72-4BE4-B84D-36CF205CF406}" type="pres">
      <dgm:prSet presAssocID="{9AB9DD7C-057D-432E-B204-F5E428C29D6E}" presName="horz1" presStyleCnt="0"/>
      <dgm:spPr/>
    </dgm:pt>
    <dgm:pt modelId="{3FC5B014-5C7C-4BB9-9D75-00C940650845}" type="pres">
      <dgm:prSet presAssocID="{9AB9DD7C-057D-432E-B204-F5E428C29D6E}" presName="tx1" presStyleLbl="revTx" presStyleIdx="0" presStyleCnt="4"/>
      <dgm:spPr/>
      <dgm:t>
        <a:bodyPr/>
        <a:lstStyle/>
        <a:p>
          <a:endParaRPr lang="el-GR"/>
        </a:p>
      </dgm:t>
    </dgm:pt>
    <dgm:pt modelId="{FA0A1FB2-EB90-4027-BBD5-17661D84755B}" type="pres">
      <dgm:prSet presAssocID="{9AB9DD7C-057D-432E-B204-F5E428C29D6E}" presName="vert1" presStyleCnt="0"/>
      <dgm:spPr/>
    </dgm:pt>
    <dgm:pt modelId="{178597B8-4447-48A0-9371-B295FE510216}" type="pres">
      <dgm:prSet presAssocID="{4FCB8097-D371-4C3E-8CCA-021991AAC536}" presName="thickLine" presStyleLbl="alignNode1" presStyleIdx="1" presStyleCnt="4"/>
      <dgm:spPr/>
    </dgm:pt>
    <dgm:pt modelId="{BF99A7D8-4A00-4FDF-8C56-DFC34BC1AC37}" type="pres">
      <dgm:prSet presAssocID="{4FCB8097-D371-4C3E-8CCA-021991AAC536}" presName="horz1" presStyleCnt="0"/>
      <dgm:spPr/>
    </dgm:pt>
    <dgm:pt modelId="{6D279CAE-E802-4609-BE13-FE7FE059F6BA}" type="pres">
      <dgm:prSet presAssocID="{4FCB8097-D371-4C3E-8CCA-021991AAC536}" presName="tx1" presStyleLbl="revTx" presStyleIdx="1" presStyleCnt="4"/>
      <dgm:spPr/>
      <dgm:t>
        <a:bodyPr/>
        <a:lstStyle/>
        <a:p>
          <a:endParaRPr lang="el-GR"/>
        </a:p>
      </dgm:t>
    </dgm:pt>
    <dgm:pt modelId="{39CBDF0F-A931-4288-B13B-6D026E5EE925}" type="pres">
      <dgm:prSet presAssocID="{4FCB8097-D371-4C3E-8CCA-021991AAC536}" presName="vert1" presStyleCnt="0"/>
      <dgm:spPr/>
    </dgm:pt>
    <dgm:pt modelId="{212B5CCE-82C8-40C9-903E-0549C026690D}" type="pres">
      <dgm:prSet presAssocID="{E852BED7-A4EC-46E8-8501-67085F9132AB}" presName="thickLine" presStyleLbl="alignNode1" presStyleIdx="2" presStyleCnt="4"/>
      <dgm:spPr/>
    </dgm:pt>
    <dgm:pt modelId="{E37DB4F7-1B17-40A1-BB9D-14B0E94016AD}" type="pres">
      <dgm:prSet presAssocID="{E852BED7-A4EC-46E8-8501-67085F9132AB}" presName="horz1" presStyleCnt="0"/>
      <dgm:spPr/>
    </dgm:pt>
    <dgm:pt modelId="{6C0AC1B4-B859-44EC-B7C8-4E9BE2A11B46}" type="pres">
      <dgm:prSet presAssocID="{E852BED7-A4EC-46E8-8501-67085F9132AB}" presName="tx1" presStyleLbl="revTx" presStyleIdx="2" presStyleCnt="4"/>
      <dgm:spPr/>
      <dgm:t>
        <a:bodyPr/>
        <a:lstStyle/>
        <a:p>
          <a:endParaRPr lang="el-GR"/>
        </a:p>
      </dgm:t>
    </dgm:pt>
    <dgm:pt modelId="{238F996E-71F5-4075-99AB-FE27F0ADBD38}" type="pres">
      <dgm:prSet presAssocID="{E852BED7-A4EC-46E8-8501-67085F9132AB}" presName="vert1" presStyleCnt="0"/>
      <dgm:spPr/>
    </dgm:pt>
    <dgm:pt modelId="{29EA8F06-D361-45C5-87F6-29E9B4D87A0E}" type="pres">
      <dgm:prSet presAssocID="{7C9567E4-BBB6-4A11-BD29-2C3A9B4B5BBA}" presName="thickLine" presStyleLbl="alignNode1" presStyleIdx="3" presStyleCnt="4"/>
      <dgm:spPr/>
    </dgm:pt>
    <dgm:pt modelId="{1D61B7EF-C1DA-4B8B-A1B9-D32F898B8070}" type="pres">
      <dgm:prSet presAssocID="{7C9567E4-BBB6-4A11-BD29-2C3A9B4B5BBA}" presName="horz1" presStyleCnt="0"/>
      <dgm:spPr/>
    </dgm:pt>
    <dgm:pt modelId="{195BBD43-147C-4F22-89D0-62AD2567C304}" type="pres">
      <dgm:prSet presAssocID="{7C9567E4-BBB6-4A11-BD29-2C3A9B4B5BBA}" presName="tx1" presStyleLbl="revTx" presStyleIdx="3" presStyleCnt="4"/>
      <dgm:spPr/>
      <dgm:t>
        <a:bodyPr/>
        <a:lstStyle/>
        <a:p>
          <a:endParaRPr lang="el-GR"/>
        </a:p>
      </dgm:t>
    </dgm:pt>
    <dgm:pt modelId="{9C9CF049-B3A6-4790-B371-A2A5A83E32E1}" type="pres">
      <dgm:prSet presAssocID="{7C9567E4-BBB6-4A11-BD29-2C3A9B4B5BBA}" presName="vert1" presStyleCnt="0"/>
      <dgm:spPr/>
    </dgm:pt>
  </dgm:ptLst>
  <dgm:cxnLst>
    <dgm:cxn modelId="{54FD25FB-6870-48D9-BBD1-D5540F304222}" type="presOf" srcId="{E404F3CD-E89B-419E-ADEA-9E3567CFA324}" destId="{FA5D838E-8263-4BED-BCC1-62F9767BC051}" srcOrd="0" destOrd="0" presId="urn:microsoft.com/office/officeart/2008/layout/LinedList"/>
    <dgm:cxn modelId="{D3814D26-0952-4AEA-82C6-D5C5AFC80824}" srcId="{E404F3CD-E89B-419E-ADEA-9E3567CFA324}" destId="{E852BED7-A4EC-46E8-8501-67085F9132AB}" srcOrd="2" destOrd="0" parTransId="{5F0EC979-CD71-4D39-89F2-EC209DDBE4DD}" sibTransId="{03E06D6B-C05A-4A28-86CD-04ACF0ABDCD4}"/>
    <dgm:cxn modelId="{F2CC14DA-0631-419F-8504-6D47E829E193}" srcId="{E404F3CD-E89B-419E-ADEA-9E3567CFA324}" destId="{9AB9DD7C-057D-432E-B204-F5E428C29D6E}" srcOrd="0" destOrd="0" parTransId="{19C2A46D-F8C5-4B3F-A54F-B2F268C48DAE}" sibTransId="{714CF70D-4B1A-4230-B800-0AADF4903B83}"/>
    <dgm:cxn modelId="{D61CEFEB-CD32-40CE-9B79-BD07F98ED685}" type="presOf" srcId="{7C9567E4-BBB6-4A11-BD29-2C3A9B4B5BBA}" destId="{195BBD43-147C-4F22-89D0-62AD2567C304}" srcOrd="0" destOrd="0" presId="urn:microsoft.com/office/officeart/2008/layout/LinedList"/>
    <dgm:cxn modelId="{D2A30CFE-5552-41C6-B442-191EEAEA1717}" srcId="{E404F3CD-E89B-419E-ADEA-9E3567CFA324}" destId="{4FCB8097-D371-4C3E-8CCA-021991AAC536}" srcOrd="1" destOrd="0" parTransId="{BBAB7CC6-06CD-4477-94A0-36978E193A68}" sibTransId="{9E591FEC-C0FA-44C6-AFE6-12469C627556}"/>
    <dgm:cxn modelId="{E8F0D1AD-21F2-4F43-BCCB-2947080FE6EB}" type="presOf" srcId="{9AB9DD7C-057D-432E-B204-F5E428C29D6E}" destId="{3FC5B014-5C7C-4BB9-9D75-00C940650845}" srcOrd="0" destOrd="0" presId="urn:microsoft.com/office/officeart/2008/layout/LinedList"/>
    <dgm:cxn modelId="{E36F8EDB-7637-4AAD-8EC5-F8F8430645F2}" type="presOf" srcId="{E852BED7-A4EC-46E8-8501-67085F9132AB}" destId="{6C0AC1B4-B859-44EC-B7C8-4E9BE2A11B46}" srcOrd="0" destOrd="0" presId="urn:microsoft.com/office/officeart/2008/layout/LinedList"/>
    <dgm:cxn modelId="{48650D0E-1ED5-4DD1-B44F-D469E7656C25}" srcId="{E404F3CD-E89B-419E-ADEA-9E3567CFA324}" destId="{7C9567E4-BBB6-4A11-BD29-2C3A9B4B5BBA}" srcOrd="3" destOrd="0" parTransId="{9CC60831-F152-4F1A-BB17-AF395E7E603D}" sibTransId="{965E17C2-2A2A-45AD-9C7B-6D453AEB8831}"/>
    <dgm:cxn modelId="{DA5CDC57-B94B-4D4E-A93D-971873F5B245}" type="presOf" srcId="{4FCB8097-D371-4C3E-8CCA-021991AAC536}" destId="{6D279CAE-E802-4609-BE13-FE7FE059F6BA}" srcOrd="0" destOrd="0" presId="urn:microsoft.com/office/officeart/2008/layout/LinedList"/>
    <dgm:cxn modelId="{0E16F158-0FAF-48B4-B66A-4176530FBDB7}" type="presParOf" srcId="{FA5D838E-8263-4BED-BCC1-62F9767BC051}" destId="{6F9C788C-9529-4AEB-B4BA-3EA463928D1A}" srcOrd="0" destOrd="0" presId="urn:microsoft.com/office/officeart/2008/layout/LinedList"/>
    <dgm:cxn modelId="{A72568A6-5C4C-4EE1-A691-1EA817D1DDD1}" type="presParOf" srcId="{FA5D838E-8263-4BED-BCC1-62F9767BC051}" destId="{A46CA7B6-9A72-4BE4-B84D-36CF205CF406}" srcOrd="1" destOrd="0" presId="urn:microsoft.com/office/officeart/2008/layout/LinedList"/>
    <dgm:cxn modelId="{D651BD71-C2CA-48CA-BBE3-7ABC942F09FB}" type="presParOf" srcId="{A46CA7B6-9A72-4BE4-B84D-36CF205CF406}" destId="{3FC5B014-5C7C-4BB9-9D75-00C940650845}" srcOrd="0" destOrd="0" presId="urn:microsoft.com/office/officeart/2008/layout/LinedList"/>
    <dgm:cxn modelId="{A9CED143-FCFC-4D1A-A096-C2FAF7FFF8AF}" type="presParOf" srcId="{A46CA7B6-9A72-4BE4-B84D-36CF205CF406}" destId="{FA0A1FB2-EB90-4027-BBD5-17661D84755B}" srcOrd="1" destOrd="0" presId="urn:microsoft.com/office/officeart/2008/layout/LinedList"/>
    <dgm:cxn modelId="{A417DBBA-2452-4723-9567-8D0C749C664B}" type="presParOf" srcId="{FA5D838E-8263-4BED-BCC1-62F9767BC051}" destId="{178597B8-4447-48A0-9371-B295FE510216}" srcOrd="2" destOrd="0" presId="urn:microsoft.com/office/officeart/2008/layout/LinedList"/>
    <dgm:cxn modelId="{1AEA550A-D661-4ADD-82E9-E111FCDBECA3}" type="presParOf" srcId="{FA5D838E-8263-4BED-BCC1-62F9767BC051}" destId="{BF99A7D8-4A00-4FDF-8C56-DFC34BC1AC37}" srcOrd="3" destOrd="0" presId="urn:microsoft.com/office/officeart/2008/layout/LinedList"/>
    <dgm:cxn modelId="{04FE3389-4232-4ABA-93CC-42FA2FD721F8}" type="presParOf" srcId="{BF99A7D8-4A00-4FDF-8C56-DFC34BC1AC37}" destId="{6D279CAE-E802-4609-BE13-FE7FE059F6BA}" srcOrd="0" destOrd="0" presId="urn:microsoft.com/office/officeart/2008/layout/LinedList"/>
    <dgm:cxn modelId="{13B983F1-2983-49EE-9155-3D4E79CCBC67}" type="presParOf" srcId="{BF99A7D8-4A00-4FDF-8C56-DFC34BC1AC37}" destId="{39CBDF0F-A931-4288-B13B-6D026E5EE925}" srcOrd="1" destOrd="0" presId="urn:microsoft.com/office/officeart/2008/layout/LinedList"/>
    <dgm:cxn modelId="{81BDAE42-A4B9-4EB8-B75D-CE4FACDE9FE3}" type="presParOf" srcId="{FA5D838E-8263-4BED-BCC1-62F9767BC051}" destId="{212B5CCE-82C8-40C9-903E-0549C026690D}" srcOrd="4" destOrd="0" presId="urn:microsoft.com/office/officeart/2008/layout/LinedList"/>
    <dgm:cxn modelId="{9374E6C9-C5D4-473A-A9E7-03935BF1C57E}" type="presParOf" srcId="{FA5D838E-8263-4BED-BCC1-62F9767BC051}" destId="{E37DB4F7-1B17-40A1-BB9D-14B0E94016AD}" srcOrd="5" destOrd="0" presId="urn:microsoft.com/office/officeart/2008/layout/LinedList"/>
    <dgm:cxn modelId="{B0A2ED3B-3995-4111-8613-49EFD919628B}" type="presParOf" srcId="{E37DB4F7-1B17-40A1-BB9D-14B0E94016AD}" destId="{6C0AC1B4-B859-44EC-B7C8-4E9BE2A11B46}" srcOrd="0" destOrd="0" presId="urn:microsoft.com/office/officeart/2008/layout/LinedList"/>
    <dgm:cxn modelId="{E7856D19-670F-4205-B41D-0A66EC48AEFC}" type="presParOf" srcId="{E37DB4F7-1B17-40A1-BB9D-14B0E94016AD}" destId="{238F996E-71F5-4075-99AB-FE27F0ADBD38}" srcOrd="1" destOrd="0" presId="urn:microsoft.com/office/officeart/2008/layout/LinedList"/>
    <dgm:cxn modelId="{411D8452-8992-4F65-A469-442A1C7C11F3}" type="presParOf" srcId="{FA5D838E-8263-4BED-BCC1-62F9767BC051}" destId="{29EA8F06-D361-45C5-87F6-29E9B4D87A0E}" srcOrd="6" destOrd="0" presId="urn:microsoft.com/office/officeart/2008/layout/LinedList"/>
    <dgm:cxn modelId="{69C9B5FE-DE59-45E6-A306-B45774C80BEF}" type="presParOf" srcId="{FA5D838E-8263-4BED-BCC1-62F9767BC051}" destId="{1D61B7EF-C1DA-4B8B-A1B9-D32F898B8070}" srcOrd="7" destOrd="0" presId="urn:microsoft.com/office/officeart/2008/layout/LinedList"/>
    <dgm:cxn modelId="{817EFDFB-FC9C-4E54-85C8-738F6284B805}" type="presParOf" srcId="{1D61B7EF-C1DA-4B8B-A1B9-D32F898B8070}" destId="{195BBD43-147C-4F22-89D0-62AD2567C304}" srcOrd="0" destOrd="0" presId="urn:microsoft.com/office/officeart/2008/layout/LinedList"/>
    <dgm:cxn modelId="{486D7E18-1B46-42BA-A617-C737D306C967}" type="presParOf" srcId="{1D61B7EF-C1DA-4B8B-A1B9-D32F898B8070}" destId="{9C9CF049-B3A6-4790-B371-A2A5A83E32E1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ACE87EA-9D1C-459E-8D8F-05545957187A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2649AF51-EABD-4C37-A58A-397A950545D7}">
      <dgm:prSet/>
      <dgm:spPr/>
      <dgm:t>
        <a:bodyPr/>
        <a:lstStyle/>
        <a:p>
          <a:r>
            <a:rPr lang="en-US"/>
            <a:t>Ανάπτυξη δύναμης: λίγες επαναλήψεις  - υψηλότερη αντίσταση (6ΜΕ ή λιγότερο)</a:t>
          </a:r>
        </a:p>
      </dgm:t>
    </dgm:pt>
    <dgm:pt modelId="{A3632866-6609-44BC-9FA4-AE2C769AFF3A}" type="parTrans" cxnId="{078C1978-9DFC-4615-AA53-6665CFA48C26}">
      <dgm:prSet/>
      <dgm:spPr/>
      <dgm:t>
        <a:bodyPr/>
        <a:lstStyle/>
        <a:p>
          <a:endParaRPr lang="en-US"/>
        </a:p>
      </dgm:t>
    </dgm:pt>
    <dgm:pt modelId="{4DF68335-E9C7-4A4A-8841-2A220A25F8DE}" type="sibTrans" cxnId="{078C1978-9DFC-4615-AA53-6665CFA48C26}">
      <dgm:prSet/>
      <dgm:spPr/>
      <dgm:t>
        <a:bodyPr/>
        <a:lstStyle/>
        <a:p>
          <a:endParaRPr lang="en-US"/>
        </a:p>
      </dgm:t>
    </dgm:pt>
    <dgm:pt modelId="{086E11D7-6ECA-4647-9448-63DDD6A6AAA8}">
      <dgm:prSet/>
      <dgm:spPr/>
      <dgm:t>
        <a:bodyPr/>
        <a:lstStyle/>
        <a:p>
          <a:r>
            <a:rPr lang="en-US"/>
            <a:t>Ανάπτυξη μυϊκής αντοχής: πολλές επαναλήψεις - χαμηλότερη αντίσταση (20ΜΕ ή περισσότερο)</a:t>
          </a:r>
        </a:p>
      </dgm:t>
    </dgm:pt>
    <dgm:pt modelId="{E235CB25-3106-48A4-A279-C8B3BC53FA8D}" type="parTrans" cxnId="{383CCE96-F71C-4298-AFD8-36822064557E}">
      <dgm:prSet/>
      <dgm:spPr/>
      <dgm:t>
        <a:bodyPr/>
        <a:lstStyle/>
        <a:p>
          <a:endParaRPr lang="en-US"/>
        </a:p>
      </dgm:t>
    </dgm:pt>
    <dgm:pt modelId="{6B099BFD-47B3-48C1-A760-AB090DBC5E11}" type="sibTrans" cxnId="{383CCE96-F71C-4298-AFD8-36822064557E}">
      <dgm:prSet/>
      <dgm:spPr/>
      <dgm:t>
        <a:bodyPr/>
        <a:lstStyle/>
        <a:p>
          <a:endParaRPr lang="en-US"/>
        </a:p>
      </dgm:t>
    </dgm:pt>
    <dgm:pt modelId="{73790893-30E6-4B42-9E5B-8B2506AD81EF}" type="pres">
      <dgm:prSet presAssocID="{0ACE87EA-9D1C-459E-8D8F-05545957187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BF3DD3E4-4F6A-4741-94FB-522AEC3E4CEA}" type="pres">
      <dgm:prSet presAssocID="{2649AF51-EABD-4C37-A58A-397A950545D7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3349C809-1DC6-40C6-AB0C-FC28448CA172}" type="pres">
      <dgm:prSet presAssocID="{4DF68335-E9C7-4A4A-8841-2A220A25F8DE}" presName="spacer" presStyleCnt="0"/>
      <dgm:spPr/>
    </dgm:pt>
    <dgm:pt modelId="{35336497-23CD-4576-9F96-8DC0334A78FE}" type="pres">
      <dgm:prSet presAssocID="{086E11D7-6ECA-4647-9448-63DDD6A6AAA8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920408F1-BE20-40FC-810F-F162C761C42E}" type="presOf" srcId="{086E11D7-6ECA-4647-9448-63DDD6A6AAA8}" destId="{35336497-23CD-4576-9F96-8DC0334A78FE}" srcOrd="0" destOrd="0" presId="urn:microsoft.com/office/officeart/2005/8/layout/vList2"/>
    <dgm:cxn modelId="{C7AB9A4C-4C02-4CFB-815D-36B313E35DE2}" type="presOf" srcId="{2649AF51-EABD-4C37-A58A-397A950545D7}" destId="{BF3DD3E4-4F6A-4741-94FB-522AEC3E4CEA}" srcOrd="0" destOrd="0" presId="urn:microsoft.com/office/officeart/2005/8/layout/vList2"/>
    <dgm:cxn modelId="{383CCE96-F71C-4298-AFD8-36822064557E}" srcId="{0ACE87EA-9D1C-459E-8D8F-05545957187A}" destId="{086E11D7-6ECA-4647-9448-63DDD6A6AAA8}" srcOrd="1" destOrd="0" parTransId="{E235CB25-3106-48A4-A279-C8B3BC53FA8D}" sibTransId="{6B099BFD-47B3-48C1-A760-AB090DBC5E11}"/>
    <dgm:cxn modelId="{078C1978-9DFC-4615-AA53-6665CFA48C26}" srcId="{0ACE87EA-9D1C-459E-8D8F-05545957187A}" destId="{2649AF51-EABD-4C37-A58A-397A950545D7}" srcOrd="0" destOrd="0" parTransId="{A3632866-6609-44BC-9FA4-AE2C769AFF3A}" sibTransId="{4DF68335-E9C7-4A4A-8841-2A220A25F8DE}"/>
    <dgm:cxn modelId="{A032EDAA-E0C5-435D-A3BC-0D032A547724}" type="presOf" srcId="{0ACE87EA-9D1C-459E-8D8F-05545957187A}" destId="{73790893-30E6-4B42-9E5B-8B2506AD81EF}" srcOrd="0" destOrd="0" presId="urn:microsoft.com/office/officeart/2005/8/layout/vList2"/>
    <dgm:cxn modelId="{B4787FFA-0283-4535-904D-002ED46CBAD0}" type="presParOf" srcId="{73790893-30E6-4B42-9E5B-8B2506AD81EF}" destId="{BF3DD3E4-4F6A-4741-94FB-522AEC3E4CEA}" srcOrd="0" destOrd="0" presId="urn:microsoft.com/office/officeart/2005/8/layout/vList2"/>
    <dgm:cxn modelId="{BAF6106B-57F7-4A08-960D-A9CB4B4F79EA}" type="presParOf" srcId="{73790893-30E6-4B42-9E5B-8B2506AD81EF}" destId="{3349C809-1DC6-40C6-AB0C-FC28448CA172}" srcOrd="1" destOrd="0" presId="urn:microsoft.com/office/officeart/2005/8/layout/vList2"/>
    <dgm:cxn modelId="{2EB34449-D6AE-4445-9125-A15DA187949E}" type="presParOf" srcId="{73790893-30E6-4B42-9E5B-8B2506AD81EF}" destId="{35336497-23CD-4576-9F96-8DC0334A78FE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C29F9E-9240-45CE-A72B-7EAAD3ED389E}">
      <dsp:nvSpPr>
        <dsp:cNvPr id="0" name=""/>
        <dsp:cNvSpPr/>
      </dsp:nvSpPr>
      <dsp:spPr>
        <a:xfrm>
          <a:off x="0" y="974255"/>
          <a:ext cx="7044285" cy="62361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err="1"/>
            <a:t>Νευρικές</a:t>
          </a:r>
          <a:r>
            <a:rPr lang="en-US" sz="2600" kern="1200" dirty="0"/>
            <a:t>:</a:t>
          </a:r>
        </a:p>
      </dsp:txBody>
      <dsp:txXfrm>
        <a:off x="30442" y="1004697"/>
        <a:ext cx="6983401" cy="562726"/>
      </dsp:txXfrm>
    </dsp:sp>
    <dsp:sp modelId="{1CDEC5B5-F246-4126-A9C7-A1773BB3CFF7}">
      <dsp:nvSpPr>
        <dsp:cNvPr id="0" name=""/>
        <dsp:cNvSpPr/>
      </dsp:nvSpPr>
      <dsp:spPr>
        <a:xfrm>
          <a:off x="0" y="1597865"/>
          <a:ext cx="7044285" cy="17222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3656" tIns="33020" rIns="184912" bIns="33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000" kern="1200" dirty="0" err="1"/>
            <a:t>Ενεργο</a:t>
          </a:r>
          <a:r>
            <a:rPr lang="en-US" sz="2000" kern="1200" dirty="0"/>
            <a:t>π</a:t>
          </a:r>
          <a:r>
            <a:rPr lang="en-US" sz="2000" kern="1200" dirty="0" err="1"/>
            <a:t>οίηση</a:t>
          </a:r>
          <a:r>
            <a:rPr lang="en-US" sz="2000" kern="1200" dirty="0"/>
            <a:t> </a:t>
          </a:r>
          <a:r>
            <a:rPr lang="en-US" sz="2000" kern="1200" dirty="0" err="1"/>
            <a:t>κινητικών</a:t>
          </a:r>
          <a:r>
            <a:rPr lang="en-US" sz="2000" kern="1200" dirty="0"/>
            <a:t> </a:t>
          </a:r>
          <a:r>
            <a:rPr lang="en-US" sz="2000" kern="1200" dirty="0" err="1"/>
            <a:t>μονάδων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000" kern="1200" dirty="0" err="1"/>
            <a:t>Ελ</a:t>
          </a:r>
          <a:r>
            <a:rPr lang="en-US" sz="2000" kern="1200" dirty="0"/>
            <a:t>α</a:t>
          </a:r>
          <a:r>
            <a:rPr lang="en-US" sz="2000" kern="1200" dirty="0" err="1"/>
            <a:t>χιστο</a:t>
          </a:r>
          <a:r>
            <a:rPr lang="en-US" sz="2000" kern="1200" dirty="0"/>
            <a:t>π</a:t>
          </a:r>
          <a:r>
            <a:rPr lang="en-US" sz="2000" kern="1200" dirty="0" err="1"/>
            <a:t>οίηση</a:t>
          </a:r>
          <a:r>
            <a:rPr lang="en-US" sz="2000" kern="1200" dirty="0"/>
            <a:t> </a:t>
          </a:r>
          <a:r>
            <a:rPr lang="en-US" sz="2000" kern="1200" dirty="0" err="1"/>
            <a:t>συνδρ</a:t>
          </a:r>
          <a:r>
            <a:rPr lang="en-US" sz="2000" kern="1200" dirty="0"/>
            <a:t>α</a:t>
          </a:r>
          <a:r>
            <a:rPr lang="en-US" sz="2000" kern="1200" dirty="0" err="1"/>
            <a:t>στηριο</a:t>
          </a:r>
          <a:r>
            <a:rPr lang="en-US" sz="2000" kern="1200" dirty="0"/>
            <a:t>π</a:t>
          </a:r>
          <a:r>
            <a:rPr lang="en-US" sz="2000" kern="1200" dirty="0" err="1"/>
            <a:t>οίησης</a:t>
          </a:r>
          <a:r>
            <a:rPr lang="en-US" sz="2000" kern="1200" dirty="0"/>
            <a:t> α</a:t>
          </a:r>
          <a:r>
            <a:rPr lang="en-US" sz="2000" kern="1200" dirty="0" err="1"/>
            <a:t>ντ</a:t>
          </a:r>
          <a:r>
            <a:rPr lang="en-US" sz="2000" kern="1200" dirty="0"/>
            <a:t>α</a:t>
          </a:r>
          <a:r>
            <a:rPr lang="en-US" sz="2000" kern="1200" dirty="0" err="1"/>
            <a:t>γωνιστών</a:t>
          </a:r>
          <a:r>
            <a:rPr lang="en-US" sz="2000" kern="1200" dirty="0"/>
            <a:t> </a:t>
          </a:r>
          <a:r>
            <a:rPr lang="en-US" sz="2000" kern="1200" dirty="0" err="1"/>
            <a:t>μυών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000" kern="1200" dirty="0" err="1"/>
            <a:t>Άμ</a:t>
          </a:r>
          <a:r>
            <a:rPr lang="en-US" sz="2000" kern="1200" dirty="0"/>
            <a:t>β</a:t>
          </a:r>
          <a:r>
            <a:rPr lang="en-US" sz="2000" kern="1200" dirty="0" err="1"/>
            <a:t>λυνση</a:t>
          </a:r>
          <a:r>
            <a:rPr lang="en-US" sz="2000" kern="1200" dirty="0"/>
            <a:t> α</a:t>
          </a:r>
          <a:r>
            <a:rPr lang="en-US" sz="2000" kern="1200" dirty="0" err="1"/>
            <a:t>μφί</a:t>
          </a:r>
          <a:r>
            <a:rPr lang="en-US" sz="2000" kern="1200" dirty="0"/>
            <a:t>π</a:t>
          </a:r>
          <a:r>
            <a:rPr lang="en-US" sz="2000" kern="1200" dirty="0" err="1"/>
            <a:t>λευρου</a:t>
          </a:r>
          <a:r>
            <a:rPr lang="en-US" sz="2000" kern="1200" dirty="0"/>
            <a:t> </a:t>
          </a:r>
          <a:r>
            <a:rPr lang="en-US" sz="2000" kern="1200" dirty="0" err="1"/>
            <a:t>ελλείμ</a:t>
          </a:r>
          <a:r>
            <a:rPr lang="en-US" sz="2000" kern="1200" dirty="0"/>
            <a:t>α</a:t>
          </a:r>
          <a:r>
            <a:rPr lang="en-US" sz="2000" kern="1200" dirty="0" err="1"/>
            <a:t>τος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000" kern="1200" dirty="0" err="1"/>
            <a:t>Μορφολογικές</a:t>
          </a:r>
          <a:r>
            <a:rPr lang="en-US" sz="2000" kern="1200" dirty="0"/>
            <a:t> </a:t>
          </a:r>
          <a:r>
            <a:rPr lang="en-US" sz="2000" kern="1200" dirty="0" err="1"/>
            <a:t>μετ</a:t>
          </a:r>
          <a:r>
            <a:rPr lang="en-US" sz="2000" kern="1200" dirty="0"/>
            <a:t>αβ</a:t>
          </a:r>
          <a:r>
            <a:rPr lang="en-US" sz="2000" kern="1200" dirty="0" err="1"/>
            <a:t>ολές</a:t>
          </a:r>
          <a:r>
            <a:rPr lang="en-US" sz="2000" kern="1200" dirty="0"/>
            <a:t> </a:t>
          </a:r>
          <a:r>
            <a:rPr lang="en-US" sz="2000" kern="1200" dirty="0" err="1"/>
            <a:t>στη</a:t>
          </a:r>
          <a:r>
            <a:rPr lang="en-US" sz="2000" kern="1200" dirty="0"/>
            <a:t> </a:t>
          </a:r>
          <a:r>
            <a:rPr lang="en-US" sz="2000" kern="1200" dirty="0" err="1"/>
            <a:t>νευρομυϊκή</a:t>
          </a:r>
          <a:r>
            <a:rPr lang="en-US" sz="2000" kern="1200" dirty="0"/>
            <a:t> </a:t>
          </a:r>
          <a:r>
            <a:rPr lang="en-US" sz="2000" kern="1200" dirty="0" err="1"/>
            <a:t>σύνδεση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000" kern="1200" dirty="0" err="1"/>
            <a:t>Άμ</a:t>
          </a:r>
          <a:r>
            <a:rPr lang="en-US" sz="2000" kern="1200" dirty="0"/>
            <a:t>β</a:t>
          </a:r>
          <a:r>
            <a:rPr lang="en-US" sz="2000" kern="1200" dirty="0" err="1"/>
            <a:t>λυνση</a:t>
          </a:r>
          <a:r>
            <a:rPr lang="en-US" sz="2000" kern="1200" dirty="0"/>
            <a:t> α</a:t>
          </a:r>
          <a:r>
            <a:rPr lang="en-US" sz="2000" kern="1200" dirty="0" err="1"/>
            <a:t>υτογενών</a:t>
          </a:r>
          <a:r>
            <a:rPr lang="en-US" sz="2000" kern="1200" dirty="0"/>
            <a:t> </a:t>
          </a:r>
          <a:r>
            <a:rPr lang="en-US" sz="2000" kern="1200" dirty="0" err="1"/>
            <a:t>νευρικών</a:t>
          </a:r>
          <a:r>
            <a:rPr lang="en-US" sz="2000" kern="1200" dirty="0"/>
            <a:t> ανα</a:t>
          </a:r>
          <a:r>
            <a:rPr lang="en-US" sz="2000" kern="1200" dirty="0" err="1"/>
            <a:t>στολών</a:t>
          </a:r>
        </a:p>
      </dsp:txBody>
      <dsp:txXfrm>
        <a:off x="0" y="1597865"/>
        <a:ext cx="7044285" cy="1722240"/>
      </dsp:txXfrm>
    </dsp:sp>
    <dsp:sp modelId="{AC3E841B-FAAE-40D6-B254-40DCF09FA60D}">
      <dsp:nvSpPr>
        <dsp:cNvPr id="0" name=""/>
        <dsp:cNvSpPr/>
      </dsp:nvSpPr>
      <dsp:spPr>
        <a:xfrm>
          <a:off x="0" y="3320105"/>
          <a:ext cx="7044285" cy="623610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err="1"/>
            <a:t>Μυϊκές</a:t>
          </a:r>
          <a:r>
            <a:rPr lang="en-US" sz="2600" kern="1200" dirty="0"/>
            <a:t>:</a:t>
          </a:r>
        </a:p>
      </dsp:txBody>
      <dsp:txXfrm>
        <a:off x="30442" y="3350547"/>
        <a:ext cx="6983401" cy="562726"/>
      </dsp:txXfrm>
    </dsp:sp>
    <dsp:sp modelId="{EC92C230-CA7C-4F2F-A33A-7179BFD8C0CD}">
      <dsp:nvSpPr>
        <dsp:cNvPr id="0" name=""/>
        <dsp:cNvSpPr/>
      </dsp:nvSpPr>
      <dsp:spPr>
        <a:xfrm>
          <a:off x="0" y="3943715"/>
          <a:ext cx="7044285" cy="10494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3656" tIns="33020" rIns="184912" bIns="33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000" kern="1200" dirty="0"/>
            <a:t>Υπ</a:t>
          </a:r>
          <a:r>
            <a:rPr lang="en-US" sz="2000" kern="1200" dirty="0" err="1"/>
            <a:t>ερτροφί</a:t>
          </a:r>
          <a:r>
            <a:rPr lang="en-US" sz="2000" kern="1200" dirty="0"/>
            <a:t>α </a:t>
          </a:r>
          <a:r>
            <a:rPr lang="en-US" sz="2000" kern="1200" dirty="0" err="1"/>
            <a:t>μυϊκών</a:t>
          </a:r>
          <a:r>
            <a:rPr lang="en-US" sz="2000" kern="1200" dirty="0"/>
            <a:t> </a:t>
          </a:r>
          <a:r>
            <a:rPr lang="en-US" sz="2000" kern="1200" dirty="0" err="1"/>
            <a:t>ινών</a:t>
          </a:r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000" kern="1200" dirty="0"/>
            <a:t>Υπ</a:t>
          </a:r>
          <a:r>
            <a:rPr lang="en-US" sz="2000" kern="1200" dirty="0" err="1"/>
            <a:t>ερ</a:t>
          </a:r>
          <a:r>
            <a:rPr lang="en-US" sz="2000" kern="1200" dirty="0"/>
            <a:t>πλα</a:t>
          </a:r>
          <a:r>
            <a:rPr lang="en-US" sz="2000" kern="1200" dirty="0" err="1"/>
            <a:t>σί</a:t>
          </a:r>
          <a:r>
            <a:rPr lang="en-US" sz="2000" kern="1200" dirty="0"/>
            <a:t>α </a:t>
          </a:r>
          <a:r>
            <a:rPr lang="en-US" sz="2000" kern="1200" dirty="0" err="1"/>
            <a:t>μυϊκών</a:t>
          </a:r>
          <a:r>
            <a:rPr lang="en-US" sz="2000" kern="1200" dirty="0"/>
            <a:t> </a:t>
          </a:r>
          <a:r>
            <a:rPr lang="en-US" sz="2000" kern="1200" dirty="0" err="1"/>
            <a:t>ινών</a:t>
          </a:r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2000" kern="1200" dirty="0" err="1"/>
            <a:t>Μετ</a:t>
          </a:r>
          <a:r>
            <a:rPr lang="en-US" sz="2000" kern="1200" dirty="0"/>
            <a:t>α</a:t>
          </a:r>
          <a:r>
            <a:rPr lang="en-US" sz="2000" kern="1200" dirty="0" err="1"/>
            <a:t>τρο</a:t>
          </a:r>
          <a:r>
            <a:rPr lang="en-US" sz="2000" kern="1200" dirty="0"/>
            <a:t>πή </a:t>
          </a:r>
          <a:r>
            <a:rPr lang="en-US" sz="2000" kern="1200" dirty="0" err="1"/>
            <a:t>μυϊκών</a:t>
          </a:r>
          <a:r>
            <a:rPr lang="en-US" sz="2000" kern="1200" dirty="0"/>
            <a:t> </a:t>
          </a:r>
          <a:r>
            <a:rPr lang="en-US" sz="2000" kern="1200" dirty="0" err="1"/>
            <a:t>ινών</a:t>
          </a:r>
          <a:r>
            <a:rPr lang="en-US" sz="2000" kern="1200" dirty="0">
              <a:latin typeface="Calibri Light" panose="020F0302020204030204"/>
            </a:rPr>
            <a:t> </a:t>
          </a:r>
          <a:endParaRPr lang="en-US" sz="2000" kern="1200" dirty="0"/>
        </a:p>
      </dsp:txBody>
      <dsp:txXfrm>
        <a:off x="0" y="3943715"/>
        <a:ext cx="7044285" cy="104949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9C788C-9529-4AEB-B4BA-3EA463928D1A}">
      <dsp:nvSpPr>
        <dsp:cNvPr id="0" name=""/>
        <dsp:cNvSpPr/>
      </dsp:nvSpPr>
      <dsp:spPr>
        <a:xfrm>
          <a:off x="0" y="0"/>
          <a:ext cx="690051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C5B014-5C7C-4BB9-9D75-00C940650845}">
      <dsp:nvSpPr>
        <dsp:cNvPr id="0" name=""/>
        <dsp:cNvSpPr/>
      </dsp:nvSpPr>
      <dsp:spPr>
        <a:xfrm>
          <a:off x="0" y="0"/>
          <a:ext cx="6900512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err="1"/>
            <a:t>Στ</a:t>
          </a:r>
          <a:r>
            <a:rPr lang="en-US" sz="2100" kern="1200" dirty="0"/>
            <a:t>α π</a:t>
          </a:r>
          <a:r>
            <a:rPr lang="en-US" sz="2100" kern="1200" dirty="0" err="1"/>
            <a:t>ρώτ</a:t>
          </a:r>
          <a:r>
            <a:rPr lang="en-US" sz="2100" kern="1200" dirty="0"/>
            <a:t>α </a:t>
          </a:r>
          <a:r>
            <a:rPr lang="en-US" sz="2100" kern="1200" dirty="0" err="1"/>
            <a:t>στάδι</a:t>
          </a:r>
          <a:r>
            <a:rPr lang="en-US" sz="2100" kern="1200" dirty="0"/>
            <a:t>α </a:t>
          </a:r>
          <a:r>
            <a:rPr lang="en-US" sz="2100" kern="1200" dirty="0" err="1"/>
            <a:t>της</a:t>
          </a:r>
          <a:r>
            <a:rPr lang="en-US" sz="2100" kern="1200" dirty="0"/>
            <a:t> π</a:t>
          </a:r>
          <a:r>
            <a:rPr lang="en-US" sz="2100" kern="1200" dirty="0" err="1"/>
            <a:t>ρο</a:t>
          </a:r>
          <a:r>
            <a:rPr lang="en-US" sz="2100" kern="1200" dirty="0"/>
            <a:t>π</a:t>
          </a:r>
          <a:r>
            <a:rPr lang="en-US" sz="2100" kern="1200" dirty="0" err="1"/>
            <a:t>όνησης</a:t>
          </a:r>
          <a:r>
            <a:rPr lang="en-US" sz="2100" kern="1200" dirty="0"/>
            <a:t> </a:t>
          </a:r>
          <a:r>
            <a:rPr lang="en-US" sz="2100" kern="1200" dirty="0" err="1"/>
            <a:t>εντο</a:t>
          </a:r>
          <a:r>
            <a:rPr lang="en-US" sz="2100" kern="1200" dirty="0"/>
            <a:t>π</a:t>
          </a:r>
          <a:r>
            <a:rPr lang="en-US" sz="2100" kern="1200" dirty="0" err="1"/>
            <a:t>ίζετ</a:t>
          </a:r>
          <a:r>
            <a:rPr lang="en-US" sz="2100" kern="1200" dirty="0"/>
            <a:t>αι </a:t>
          </a:r>
          <a:r>
            <a:rPr lang="en-US" sz="2100" kern="1200" dirty="0" err="1"/>
            <a:t>εντυ</a:t>
          </a:r>
          <a:r>
            <a:rPr lang="en-US" sz="2100" kern="1200" dirty="0"/>
            <a:t>π</a:t>
          </a:r>
          <a:r>
            <a:rPr lang="en-US" sz="2100" kern="1200" dirty="0" err="1"/>
            <a:t>ωσι</a:t>
          </a:r>
          <a:r>
            <a:rPr lang="en-US" sz="2100" kern="1200" dirty="0"/>
            <a:t>α</a:t>
          </a:r>
          <a:r>
            <a:rPr lang="en-US" sz="2100" kern="1200" dirty="0" err="1"/>
            <a:t>κή</a:t>
          </a:r>
          <a:r>
            <a:rPr lang="en-US" sz="2100" kern="1200" dirty="0"/>
            <a:t> α</a:t>
          </a:r>
          <a:r>
            <a:rPr lang="en-US" sz="2100" kern="1200" dirty="0" err="1"/>
            <a:t>ύξηση</a:t>
          </a:r>
          <a:r>
            <a:rPr lang="en-US" sz="2100" kern="1200" dirty="0"/>
            <a:t> </a:t>
          </a:r>
          <a:r>
            <a:rPr lang="en-US" sz="2100" kern="1200" dirty="0" err="1"/>
            <a:t>της</a:t>
          </a:r>
          <a:r>
            <a:rPr lang="en-US" sz="2100" kern="1200" dirty="0"/>
            <a:t> </a:t>
          </a:r>
          <a:r>
            <a:rPr lang="en-US" sz="2100" kern="1200" dirty="0" err="1"/>
            <a:t>μυϊκής</a:t>
          </a:r>
          <a:r>
            <a:rPr lang="en-US" sz="2100" kern="1200" dirty="0"/>
            <a:t> </a:t>
          </a:r>
          <a:r>
            <a:rPr lang="en-US" sz="2100" kern="1200" dirty="0" err="1"/>
            <a:t>δύν</a:t>
          </a:r>
          <a:r>
            <a:rPr lang="en-US" sz="2100" kern="1200" dirty="0"/>
            <a:t>α</a:t>
          </a:r>
          <a:r>
            <a:rPr lang="en-US" sz="2100" kern="1200" dirty="0" err="1"/>
            <a:t>μης</a:t>
          </a:r>
          <a:r>
            <a:rPr lang="en-US" sz="2100" kern="1200" dirty="0"/>
            <a:t> (π.χ. 50% </a:t>
          </a:r>
          <a:r>
            <a:rPr lang="en-US" sz="2100" kern="1200" dirty="0" err="1"/>
            <a:t>την</a:t>
          </a:r>
          <a:r>
            <a:rPr lang="en-US" sz="2100" kern="1200" dirty="0"/>
            <a:t> 8η β</a:t>
          </a:r>
          <a:r>
            <a:rPr lang="en-US" sz="2100" kern="1200" dirty="0" err="1"/>
            <a:t>δομάδ</a:t>
          </a:r>
          <a:r>
            <a:rPr lang="en-US" sz="2100" kern="1200" dirty="0"/>
            <a:t>α) και </a:t>
          </a:r>
          <a:r>
            <a:rPr lang="en-US" sz="2100" kern="1200" dirty="0" err="1"/>
            <a:t>λιγοστεύει</a:t>
          </a:r>
          <a:r>
            <a:rPr lang="en-US" sz="2100" kern="1200" dirty="0"/>
            <a:t> </a:t>
          </a:r>
          <a:r>
            <a:rPr lang="en-US" sz="2100" kern="1200" dirty="0" err="1"/>
            <a:t>με</a:t>
          </a:r>
          <a:r>
            <a:rPr lang="en-US" sz="2100" kern="1200" dirty="0"/>
            <a:t> </a:t>
          </a:r>
          <a:r>
            <a:rPr lang="en-US" sz="2100" kern="1200" dirty="0" err="1"/>
            <a:t>την</a:t>
          </a:r>
          <a:r>
            <a:rPr lang="en-US" sz="2100" kern="1200" dirty="0"/>
            <a:t> π</a:t>
          </a:r>
          <a:r>
            <a:rPr lang="en-US" sz="2100" kern="1200" dirty="0" err="1"/>
            <a:t>άροδο</a:t>
          </a:r>
          <a:r>
            <a:rPr lang="en-US" sz="2100" kern="1200" dirty="0"/>
            <a:t> </a:t>
          </a:r>
          <a:r>
            <a:rPr lang="en-US" sz="2100" kern="1200" dirty="0" err="1"/>
            <a:t>του</a:t>
          </a:r>
          <a:r>
            <a:rPr lang="en-US" sz="2100" kern="1200" dirty="0"/>
            <a:t> </a:t>
          </a:r>
          <a:r>
            <a:rPr lang="en-US" sz="2100" kern="1200" dirty="0" err="1"/>
            <a:t>χρόνου</a:t>
          </a:r>
          <a:r>
            <a:rPr lang="en-US" sz="2100" kern="1200" dirty="0"/>
            <a:t> (π.χ. 5% </a:t>
          </a:r>
          <a:r>
            <a:rPr lang="en-US" sz="2100" kern="1200" dirty="0" err="1"/>
            <a:t>μετά</a:t>
          </a:r>
          <a:r>
            <a:rPr lang="en-US" sz="2100" kern="1200" dirty="0"/>
            <a:t> </a:t>
          </a:r>
          <a:r>
            <a:rPr lang="en-US" sz="2100" kern="1200" dirty="0" err="1"/>
            <a:t>την</a:t>
          </a:r>
          <a:r>
            <a:rPr lang="en-US" sz="2100" kern="1200" dirty="0"/>
            <a:t> 12η β</a:t>
          </a:r>
          <a:r>
            <a:rPr lang="en-US" sz="2100" kern="1200" dirty="0" err="1"/>
            <a:t>δομάδ</a:t>
          </a:r>
          <a:r>
            <a:rPr lang="en-US" sz="2100" kern="1200" dirty="0"/>
            <a:t>α)</a:t>
          </a:r>
        </a:p>
      </dsp:txBody>
      <dsp:txXfrm>
        <a:off x="0" y="0"/>
        <a:ext cx="6900512" cy="1384035"/>
      </dsp:txXfrm>
    </dsp:sp>
    <dsp:sp modelId="{178597B8-4447-48A0-9371-B295FE510216}">
      <dsp:nvSpPr>
        <dsp:cNvPr id="0" name=""/>
        <dsp:cNvSpPr/>
      </dsp:nvSpPr>
      <dsp:spPr>
        <a:xfrm>
          <a:off x="0" y="1384035"/>
          <a:ext cx="6900512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279CAE-E802-4609-BE13-FE7FE059F6BA}">
      <dsp:nvSpPr>
        <dsp:cNvPr id="0" name=""/>
        <dsp:cNvSpPr/>
      </dsp:nvSpPr>
      <dsp:spPr>
        <a:xfrm>
          <a:off x="0" y="1384035"/>
          <a:ext cx="6900512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err="1"/>
            <a:t>Πως</a:t>
          </a:r>
          <a:r>
            <a:rPr lang="en-US" sz="2100" kern="1200" dirty="0"/>
            <a:t> </a:t>
          </a:r>
          <a:r>
            <a:rPr lang="en-US" sz="2100" kern="1200" dirty="0" err="1"/>
            <a:t>άλλ</a:t>
          </a:r>
          <a:r>
            <a:rPr lang="en-US" sz="2100" kern="1200" dirty="0"/>
            <a:t>α</a:t>
          </a:r>
          <a:r>
            <a:rPr lang="en-US" sz="2100" kern="1200" dirty="0" err="1"/>
            <a:t>ξε</a:t>
          </a:r>
          <a:r>
            <a:rPr lang="en-US" sz="2100" kern="1200" dirty="0"/>
            <a:t> η </a:t>
          </a:r>
          <a:r>
            <a:rPr lang="en-US" sz="2100" kern="1200" dirty="0" err="1"/>
            <a:t>γνώση</a:t>
          </a:r>
          <a:r>
            <a:rPr lang="en-US" sz="2100" kern="1200" dirty="0"/>
            <a:t> μας </a:t>
          </a:r>
          <a:r>
            <a:rPr lang="en-US" sz="2100" kern="1200" dirty="0" err="1"/>
            <a:t>με</a:t>
          </a:r>
          <a:r>
            <a:rPr lang="en-US" sz="2100" kern="1200" dirty="0"/>
            <a:t> </a:t>
          </a:r>
          <a:r>
            <a:rPr lang="en-US" sz="2100" kern="1200" dirty="0" err="1"/>
            <a:t>την</a:t>
          </a:r>
          <a:r>
            <a:rPr lang="en-US" sz="2100" kern="1200" dirty="0"/>
            <a:t> π</a:t>
          </a:r>
          <a:r>
            <a:rPr lang="en-US" sz="2100" kern="1200" dirty="0" err="1"/>
            <a:t>άροδο</a:t>
          </a:r>
          <a:r>
            <a:rPr lang="en-US" sz="2100" kern="1200" dirty="0"/>
            <a:t> </a:t>
          </a:r>
          <a:r>
            <a:rPr lang="en-US" sz="2100" kern="1200" dirty="0" err="1"/>
            <a:t>του</a:t>
          </a:r>
          <a:r>
            <a:rPr lang="en-US" sz="2100" kern="1200" dirty="0"/>
            <a:t> </a:t>
          </a:r>
          <a:r>
            <a:rPr lang="en-US" sz="2100" kern="1200" dirty="0" err="1"/>
            <a:t>χρόνου</a:t>
          </a:r>
          <a:r>
            <a:rPr lang="en-US" sz="2100" kern="1200" dirty="0"/>
            <a:t>;</a:t>
          </a:r>
        </a:p>
      </dsp:txBody>
      <dsp:txXfrm>
        <a:off x="0" y="1384035"/>
        <a:ext cx="6900512" cy="1384035"/>
      </dsp:txXfrm>
    </dsp:sp>
    <dsp:sp modelId="{212B5CCE-82C8-40C9-903E-0549C026690D}">
      <dsp:nvSpPr>
        <dsp:cNvPr id="0" name=""/>
        <dsp:cNvSpPr/>
      </dsp:nvSpPr>
      <dsp:spPr>
        <a:xfrm>
          <a:off x="0" y="2768070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0AC1B4-B859-44EC-B7C8-4E9BE2A11B46}">
      <dsp:nvSpPr>
        <dsp:cNvPr id="0" name=""/>
        <dsp:cNvSpPr/>
      </dsp:nvSpPr>
      <dsp:spPr>
        <a:xfrm>
          <a:off x="0" y="2768070"/>
          <a:ext cx="6900512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err="1"/>
            <a:t>Οφείλετ</a:t>
          </a:r>
          <a:r>
            <a:rPr lang="en-US" sz="2100" kern="1200" dirty="0"/>
            <a:t>αι </a:t>
          </a:r>
          <a:r>
            <a:rPr lang="en-US" sz="2100" kern="1200" dirty="0" err="1"/>
            <a:t>τόσο</a:t>
          </a:r>
          <a:r>
            <a:rPr lang="en-US" sz="2100" kern="1200" dirty="0"/>
            <a:t> </a:t>
          </a:r>
          <a:r>
            <a:rPr lang="en-US" sz="2100" kern="1200" dirty="0" err="1"/>
            <a:t>σε</a:t>
          </a:r>
          <a:r>
            <a:rPr lang="en-US" sz="2100" kern="1200" dirty="0"/>
            <a:t> </a:t>
          </a:r>
          <a:r>
            <a:rPr lang="en-US" sz="2100" kern="1200" dirty="0" err="1"/>
            <a:t>νευρικές</a:t>
          </a:r>
          <a:r>
            <a:rPr lang="en-US" sz="2100" kern="1200" dirty="0"/>
            <a:t> </a:t>
          </a:r>
          <a:r>
            <a:rPr lang="en-US" sz="2100" kern="1200" dirty="0" err="1"/>
            <a:t>όσο</a:t>
          </a:r>
          <a:r>
            <a:rPr lang="en-US" sz="2100" kern="1200" dirty="0"/>
            <a:t> και </a:t>
          </a:r>
          <a:r>
            <a:rPr lang="en-US" sz="2100" kern="1200" dirty="0" err="1"/>
            <a:t>μυϊκές</a:t>
          </a:r>
          <a:r>
            <a:rPr lang="en-US" sz="2100" kern="1200" dirty="0"/>
            <a:t> π</a:t>
          </a:r>
          <a:r>
            <a:rPr lang="en-US" sz="2100" kern="1200" dirty="0" err="1"/>
            <a:t>ροσ</a:t>
          </a:r>
          <a:r>
            <a:rPr lang="en-US" sz="2100" kern="1200" dirty="0"/>
            <a:t>α</a:t>
          </a:r>
          <a:r>
            <a:rPr lang="en-US" sz="2100" kern="1200" dirty="0" err="1"/>
            <a:t>ρμογές</a:t>
          </a:r>
        </a:p>
      </dsp:txBody>
      <dsp:txXfrm>
        <a:off x="0" y="2768070"/>
        <a:ext cx="6900512" cy="1384035"/>
      </dsp:txXfrm>
    </dsp:sp>
    <dsp:sp modelId="{29EA8F06-D361-45C5-87F6-29E9B4D87A0E}">
      <dsp:nvSpPr>
        <dsp:cNvPr id="0" name=""/>
        <dsp:cNvSpPr/>
      </dsp:nvSpPr>
      <dsp:spPr>
        <a:xfrm>
          <a:off x="0" y="4152105"/>
          <a:ext cx="6900512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5BBD43-147C-4F22-89D0-62AD2567C304}">
      <dsp:nvSpPr>
        <dsp:cNvPr id="0" name=""/>
        <dsp:cNvSpPr/>
      </dsp:nvSpPr>
      <dsp:spPr>
        <a:xfrm>
          <a:off x="0" y="4152105"/>
          <a:ext cx="6900512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lvl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>
              <a:latin typeface="Calibri Light" panose="020F0302020204030204"/>
            </a:rPr>
            <a:t>Πα</a:t>
          </a:r>
          <a:r>
            <a:rPr lang="en-US" sz="2100" kern="1200" dirty="0" err="1">
              <a:latin typeface="Calibri Light" panose="020F0302020204030204"/>
            </a:rPr>
            <a:t>ρόμοι</a:t>
          </a:r>
          <a:r>
            <a:rPr lang="en-US" sz="2100" kern="1200" dirty="0">
              <a:latin typeface="Calibri Light" panose="020F0302020204030204"/>
            </a:rPr>
            <a:t>α </a:t>
          </a:r>
          <a:r>
            <a:rPr lang="en-US" sz="2100" kern="1200" dirty="0" err="1">
              <a:latin typeface="Calibri Light" panose="020F0302020204030204"/>
            </a:rPr>
            <a:t>οφέλη</a:t>
          </a:r>
          <a:r>
            <a:rPr lang="en-US" sz="2100" kern="1200" dirty="0">
              <a:latin typeface="Calibri Light" panose="020F0302020204030204"/>
            </a:rPr>
            <a:t> </a:t>
          </a:r>
          <a:r>
            <a:rPr lang="en-US" sz="2100" kern="1200" dirty="0" err="1">
              <a:latin typeface="Calibri Light" panose="020F0302020204030204"/>
            </a:rPr>
            <a:t>σε</a:t>
          </a:r>
          <a:r>
            <a:rPr lang="en-US" sz="2100" kern="1200" dirty="0">
              <a:latin typeface="Calibri Light" panose="020F0302020204030204"/>
            </a:rPr>
            <a:t> </a:t>
          </a:r>
          <a:r>
            <a:rPr lang="en-US" sz="2100" kern="1200" dirty="0" err="1">
              <a:latin typeface="Calibri Light" panose="020F0302020204030204"/>
            </a:rPr>
            <a:t>άντρες</a:t>
          </a:r>
          <a:r>
            <a:rPr lang="en-US" sz="2100" kern="1200" dirty="0">
              <a:latin typeface="Calibri Light" panose="020F0302020204030204"/>
            </a:rPr>
            <a:t>, </a:t>
          </a:r>
          <a:r>
            <a:rPr lang="en-US" sz="2100" kern="1200" dirty="0" err="1">
              <a:latin typeface="Calibri Light" panose="020F0302020204030204"/>
            </a:rPr>
            <a:t>γυν</a:t>
          </a:r>
          <a:r>
            <a:rPr lang="en-US" sz="2100" kern="1200" dirty="0">
              <a:latin typeface="Calibri Light" panose="020F0302020204030204"/>
            </a:rPr>
            <a:t>α</a:t>
          </a:r>
          <a:r>
            <a:rPr lang="en-US" sz="2100" kern="1200" dirty="0" err="1">
              <a:latin typeface="Calibri Light" panose="020F0302020204030204"/>
            </a:rPr>
            <a:t>ίκες</a:t>
          </a:r>
          <a:r>
            <a:rPr lang="en-US" sz="2100" kern="1200" dirty="0">
              <a:latin typeface="Calibri Light" panose="020F0302020204030204"/>
            </a:rPr>
            <a:t>, </a:t>
          </a:r>
          <a:r>
            <a:rPr lang="en-US" sz="2100" kern="1200" dirty="0" err="1">
              <a:latin typeface="Calibri Light" panose="020F0302020204030204"/>
            </a:rPr>
            <a:t>νέους</a:t>
          </a:r>
          <a:r>
            <a:rPr lang="en-US" sz="2100" kern="1200" dirty="0">
              <a:latin typeface="Calibri Light" panose="020F0302020204030204"/>
            </a:rPr>
            <a:t>, </a:t>
          </a:r>
          <a:r>
            <a:rPr lang="en-US" sz="2100" kern="1200" dirty="0" err="1">
              <a:latin typeface="Calibri Light" panose="020F0302020204030204"/>
            </a:rPr>
            <a:t>μεσήλικες</a:t>
          </a:r>
          <a:r>
            <a:rPr lang="en-US" sz="2100" kern="1200" dirty="0">
              <a:latin typeface="Calibri Light" panose="020F0302020204030204"/>
            </a:rPr>
            <a:t> </a:t>
          </a:r>
          <a:r>
            <a:rPr lang="en-US" sz="2100" kern="1200" dirty="0" err="1">
              <a:latin typeface="Calibri Light" panose="020F0302020204030204"/>
            </a:rPr>
            <a:t>κ.ά</a:t>
          </a:r>
          <a:r>
            <a:rPr lang="en-US" sz="2100" kern="1200" dirty="0">
              <a:latin typeface="Calibri Light" panose="020F0302020204030204"/>
            </a:rPr>
            <a:t>.</a:t>
          </a:r>
        </a:p>
      </dsp:txBody>
      <dsp:txXfrm>
        <a:off x="0" y="4152105"/>
        <a:ext cx="6900512" cy="138403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3DD3E4-4F6A-4741-94FB-522AEC3E4CEA}">
      <dsp:nvSpPr>
        <dsp:cNvPr id="0" name=""/>
        <dsp:cNvSpPr/>
      </dsp:nvSpPr>
      <dsp:spPr>
        <a:xfrm>
          <a:off x="0" y="51123"/>
          <a:ext cx="7559504" cy="302960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lvl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300" kern="1200"/>
            <a:t>Ανάπτυξη δύναμης: λίγες επαναλήψεις  - υψηλότερη αντίσταση (6ΜΕ ή λιγότερο)</a:t>
          </a:r>
        </a:p>
      </dsp:txBody>
      <dsp:txXfrm>
        <a:off x="147893" y="199016"/>
        <a:ext cx="7263718" cy="2733819"/>
      </dsp:txXfrm>
    </dsp:sp>
    <dsp:sp modelId="{35336497-23CD-4576-9F96-8DC0334A78FE}">
      <dsp:nvSpPr>
        <dsp:cNvPr id="0" name=""/>
        <dsp:cNvSpPr/>
      </dsp:nvSpPr>
      <dsp:spPr>
        <a:xfrm>
          <a:off x="0" y="3204568"/>
          <a:ext cx="7559504" cy="3029605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lvl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300" kern="1200"/>
            <a:t>Ανάπτυξη μυϊκής αντοχής: πολλές επαναλήψεις - χαμηλότερη αντίσταση (20ΜΕ ή περισσότερο)</a:t>
          </a:r>
        </a:p>
      </dsp:txBody>
      <dsp:txXfrm>
        <a:off x="147893" y="3352461"/>
        <a:ext cx="7263718" cy="273381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Τίτλος και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Εισαγωγικά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Κάρτα ονόματ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Κάρτα ονόματος με φρά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ή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Στυλ κύριου υπότιτλου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26F0F3-3C53-41BC-8FFD-0BFB6DD91672}" type="datetimeFigureOut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15/11/2024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45B6D-1AE9-4C4D-AC38-C455C96DF37A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48964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26F0F3-3C53-41BC-8FFD-0BFB6DD91672}" type="datetimeFigureOut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15/11/2024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45B6D-1AE9-4C4D-AC38-C455C96DF37A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90251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26F0F3-3C53-41BC-8FFD-0BFB6DD91672}" type="datetimeFigureOut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15/11/2024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45B6D-1AE9-4C4D-AC38-C455C96DF37A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7219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26F0F3-3C53-41BC-8FFD-0BFB6DD91672}" type="datetimeFigureOut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15/11/2024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45B6D-1AE9-4C4D-AC38-C455C96DF37A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12653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26F0F3-3C53-41BC-8FFD-0BFB6DD91672}" type="datetimeFigureOut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15/11/2024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45B6D-1AE9-4C4D-AC38-C455C96DF37A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64146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26F0F3-3C53-41BC-8FFD-0BFB6DD91672}" type="datetimeFigureOut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15/11/2024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45B6D-1AE9-4C4D-AC38-C455C96DF37A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91998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26F0F3-3C53-41BC-8FFD-0BFB6DD91672}" type="datetimeFigureOut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15/11/2024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45B6D-1AE9-4C4D-AC38-C455C96DF37A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71481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26F0F3-3C53-41BC-8FFD-0BFB6DD91672}" type="datetimeFigureOut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15/11/2024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45B6D-1AE9-4C4D-AC38-C455C96DF37A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34791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26F0F3-3C53-41BC-8FFD-0BFB6DD91672}" type="datetimeFigureOut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15/11/2024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45B6D-1AE9-4C4D-AC38-C455C96DF37A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08128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26F0F3-3C53-41BC-8FFD-0BFB6DD91672}" type="datetimeFigureOut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15/11/2024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45B6D-1AE9-4C4D-AC38-C455C96DF37A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6943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26F0F3-3C53-41BC-8FFD-0BFB6DD91672}" type="datetimeFigureOut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15/11/2024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45B6D-1AE9-4C4D-AC38-C455C96DF37A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70670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Στυλ κύριου υπότιτλου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26F0F3-3C53-41BC-8FFD-0BFB6DD91672}" type="datetimeFigureOut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15/11/2024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45B6D-1AE9-4C4D-AC38-C455C96DF37A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1310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26F0F3-3C53-41BC-8FFD-0BFB6DD91672}" type="datetimeFigureOut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15/11/2024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45B6D-1AE9-4C4D-AC38-C455C96DF37A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99715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26F0F3-3C53-41BC-8FFD-0BFB6DD91672}" type="datetimeFigureOut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15/11/2024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45B6D-1AE9-4C4D-AC38-C455C96DF37A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3375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26F0F3-3C53-41BC-8FFD-0BFB6DD91672}" type="datetimeFigureOut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15/11/2024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45B6D-1AE9-4C4D-AC38-C455C96DF37A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03627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26F0F3-3C53-41BC-8FFD-0BFB6DD91672}" type="datetimeFigureOut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15/11/2024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45B6D-1AE9-4C4D-AC38-C455C96DF37A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59135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26F0F3-3C53-41BC-8FFD-0BFB6DD91672}" type="datetimeFigureOut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15/11/2024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45B6D-1AE9-4C4D-AC38-C455C96DF37A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274439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26F0F3-3C53-41BC-8FFD-0BFB6DD91672}" type="datetimeFigureOut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15/11/2024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45B6D-1AE9-4C4D-AC38-C455C96DF37A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263633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26F0F3-3C53-41BC-8FFD-0BFB6DD91672}" type="datetimeFigureOut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15/11/2024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45B6D-1AE9-4C4D-AC38-C455C96DF37A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76233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26F0F3-3C53-41BC-8FFD-0BFB6DD91672}" type="datetimeFigureOut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15/11/2024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45B6D-1AE9-4C4D-AC38-C455C96DF37A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093967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26F0F3-3C53-41BC-8FFD-0BFB6DD91672}" type="datetimeFigureOut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15/11/2024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45B6D-1AE9-4C4D-AC38-C455C96DF37A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85051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26F0F3-3C53-41BC-8FFD-0BFB6DD91672}" type="datetimeFigureOut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15/11/2024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45B6D-1AE9-4C4D-AC38-C455C96DF37A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907810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Στυλ κύριου υπότιτλου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26F0F3-3C53-41BC-8FFD-0BFB6DD91672}" type="datetimeFigureOut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15/11/2024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45B6D-1AE9-4C4D-AC38-C455C96DF37A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10481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26F0F3-3C53-41BC-8FFD-0BFB6DD91672}" type="datetimeFigureOut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15/11/2024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45B6D-1AE9-4C4D-AC38-C455C96DF37A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010253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26F0F3-3C53-41BC-8FFD-0BFB6DD91672}" type="datetimeFigureOut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15/11/2024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45B6D-1AE9-4C4D-AC38-C455C96DF37A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454332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26F0F3-3C53-41BC-8FFD-0BFB6DD91672}" type="datetimeFigureOut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15/11/2024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45B6D-1AE9-4C4D-AC38-C455C96DF37A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3665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26F0F3-3C53-41BC-8FFD-0BFB6DD91672}" type="datetimeFigureOut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15/11/2024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45B6D-1AE9-4C4D-AC38-C455C96DF37A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827242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26F0F3-3C53-41BC-8FFD-0BFB6DD91672}" type="datetimeFigureOut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15/11/2024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45B6D-1AE9-4C4D-AC38-C455C96DF37A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159955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26F0F3-3C53-41BC-8FFD-0BFB6DD91672}" type="datetimeFigureOut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15/11/2024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45B6D-1AE9-4C4D-AC38-C455C96DF37A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280391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26F0F3-3C53-41BC-8FFD-0BFB6DD91672}" type="datetimeFigureOut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15/11/2024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45B6D-1AE9-4C4D-AC38-C455C96DF37A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09636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26F0F3-3C53-41BC-8FFD-0BFB6DD91672}" type="datetimeFigureOut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15/11/2024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45B6D-1AE9-4C4D-AC38-C455C96DF37A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283647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26F0F3-3C53-41BC-8FFD-0BFB6DD91672}" type="datetimeFigureOut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15/11/2024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45B6D-1AE9-4C4D-AC38-C455C96DF37A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007367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26F0F3-3C53-41BC-8FFD-0BFB6DD91672}" type="datetimeFigureOut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15/11/2024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45B6D-1AE9-4C4D-AC38-C455C96DF37A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47078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11/15/2024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Στυλ κύριου υπότιτλου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26F0F3-3C53-41BC-8FFD-0BFB6DD91672}" type="datetimeFigureOut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15/11/2024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45B6D-1AE9-4C4D-AC38-C455C96DF37A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11755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26F0F3-3C53-41BC-8FFD-0BFB6DD91672}" type="datetimeFigureOut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15/11/2024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45B6D-1AE9-4C4D-AC38-C455C96DF37A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021368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26F0F3-3C53-41BC-8FFD-0BFB6DD91672}" type="datetimeFigureOut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15/11/2024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45B6D-1AE9-4C4D-AC38-C455C96DF37A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648058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26F0F3-3C53-41BC-8FFD-0BFB6DD91672}" type="datetimeFigureOut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15/11/2024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45B6D-1AE9-4C4D-AC38-C455C96DF37A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063482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26F0F3-3C53-41BC-8FFD-0BFB6DD91672}" type="datetimeFigureOut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15/11/2024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45B6D-1AE9-4C4D-AC38-C455C96DF37A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875538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26F0F3-3C53-41BC-8FFD-0BFB6DD91672}" type="datetimeFigureOut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15/11/2024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45B6D-1AE9-4C4D-AC38-C455C96DF37A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791918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26F0F3-3C53-41BC-8FFD-0BFB6DD91672}" type="datetimeFigureOut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15/11/2024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45B6D-1AE9-4C4D-AC38-C455C96DF37A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821721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26F0F3-3C53-41BC-8FFD-0BFB6DD91672}" type="datetimeFigureOut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15/11/2024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45B6D-1AE9-4C4D-AC38-C455C96DF37A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142989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26F0F3-3C53-41BC-8FFD-0BFB6DD91672}" type="datetimeFigureOut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15/11/2024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45B6D-1AE9-4C4D-AC38-C455C96DF37A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068300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26F0F3-3C53-41BC-8FFD-0BFB6DD91672}" type="datetimeFigureOut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15/11/2024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45B6D-1AE9-4C4D-AC38-C455C96DF37A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29516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11/15/2024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26F0F3-3C53-41BC-8FFD-0BFB6DD91672}" type="datetimeFigureOut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15/11/2024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45B6D-1AE9-4C4D-AC38-C455C96DF37A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613527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Στυλ κύριου υπότιτλου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26F0F3-3C53-41BC-8FFD-0BFB6DD91672}" type="datetimeFigureOut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15/11/2024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45B6D-1AE9-4C4D-AC38-C455C96DF37A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226137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26F0F3-3C53-41BC-8FFD-0BFB6DD91672}" type="datetimeFigureOut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15/11/2024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45B6D-1AE9-4C4D-AC38-C455C96DF37A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388385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26F0F3-3C53-41BC-8FFD-0BFB6DD91672}" type="datetimeFigureOut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15/11/2024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45B6D-1AE9-4C4D-AC38-C455C96DF37A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900879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26F0F3-3C53-41BC-8FFD-0BFB6DD91672}" type="datetimeFigureOut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15/11/2024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45B6D-1AE9-4C4D-AC38-C455C96DF37A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831884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26F0F3-3C53-41BC-8FFD-0BFB6DD91672}" type="datetimeFigureOut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15/11/2024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45B6D-1AE9-4C4D-AC38-C455C96DF37A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832900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26F0F3-3C53-41BC-8FFD-0BFB6DD91672}" type="datetimeFigureOut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15/11/2024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45B6D-1AE9-4C4D-AC38-C455C96DF37A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775337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26F0F3-3C53-41BC-8FFD-0BFB6DD91672}" type="datetimeFigureOut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15/11/2024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45B6D-1AE9-4C4D-AC38-C455C96DF37A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168598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26F0F3-3C53-41BC-8FFD-0BFB6DD91672}" type="datetimeFigureOut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15/11/2024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45B6D-1AE9-4C4D-AC38-C455C96DF37A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13148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26F0F3-3C53-41BC-8FFD-0BFB6DD91672}" type="datetimeFigureOut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15/11/2024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45B6D-1AE9-4C4D-AC38-C455C96DF37A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66268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11/15/2024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26F0F3-3C53-41BC-8FFD-0BFB6DD91672}" type="datetimeFigureOut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15/11/2024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45B6D-1AE9-4C4D-AC38-C455C96DF37A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634407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26F0F3-3C53-41BC-8FFD-0BFB6DD91672}" type="datetimeFigureOut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15/11/2024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45B6D-1AE9-4C4D-AC38-C455C96DF37A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541830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Στυλ κύριου υπότιτλου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26F0F3-3C53-41BC-8FFD-0BFB6DD91672}" type="datetimeFigureOut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15/11/2024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45B6D-1AE9-4C4D-AC38-C455C96DF37A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38536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26F0F3-3C53-41BC-8FFD-0BFB6DD91672}" type="datetimeFigureOut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15/11/2024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45B6D-1AE9-4C4D-AC38-C455C96DF37A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612428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26F0F3-3C53-41BC-8FFD-0BFB6DD91672}" type="datetimeFigureOut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15/11/2024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45B6D-1AE9-4C4D-AC38-C455C96DF37A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581987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26F0F3-3C53-41BC-8FFD-0BFB6DD91672}" type="datetimeFigureOut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15/11/2024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45B6D-1AE9-4C4D-AC38-C455C96DF37A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104692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26F0F3-3C53-41BC-8FFD-0BFB6DD91672}" type="datetimeFigureOut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15/11/2024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45B6D-1AE9-4C4D-AC38-C455C96DF37A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614000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26F0F3-3C53-41BC-8FFD-0BFB6DD91672}" type="datetimeFigureOut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15/11/2024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45B6D-1AE9-4C4D-AC38-C455C96DF37A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691165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26F0F3-3C53-41BC-8FFD-0BFB6DD91672}" type="datetimeFigureOut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15/11/2024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45B6D-1AE9-4C4D-AC38-C455C96DF37A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304642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26F0F3-3C53-41BC-8FFD-0BFB6DD91672}" type="datetimeFigureOut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15/11/2024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45B6D-1AE9-4C4D-AC38-C455C96DF37A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04704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26F0F3-3C53-41BC-8FFD-0BFB6DD91672}" type="datetimeFigureOut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15/11/2024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45B6D-1AE9-4C4D-AC38-C455C96DF37A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352353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26F0F3-3C53-41BC-8FFD-0BFB6DD91672}" type="datetimeFigureOut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15/11/2024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45B6D-1AE9-4C4D-AC38-C455C96DF37A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322082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26F0F3-3C53-41BC-8FFD-0BFB6DD91672}" type="datetimeFigureOut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15/11/2024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45B6D-1AE9-4C4D-AC38-C455C96DF37A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59334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 smtClean="0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Επεξεργασία 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11/15/2024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26F0F3-3C53-41BC-8FFD-0BFB6DD91672}" type="datetimeFigureOut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15/11/2024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45B6D-1AE9-4C4D-AC38-C455C96DF37A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8766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26F0F3-3C53-41BC-8FFD-0BFB6DD91672}" type="datetimeFigureOut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15/11/2024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45B6D-1AE9-4C4D-AC38-C455C96DF37A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0443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26F0F3-3C53-41BC-8FFD-0BFB6DD91672}" type="datetimeFigureOut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15/11/2024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45B6D-1AE9-4C4D-AC38-C455C96DF37A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2754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26F0F3-3C53-41BC-8FFD-0BFB6DD91672}" type="datetimeFigureOut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15/11/2024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45B6D-1AE9-4C4D-AC38-C455C96DF37A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5135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26F0F3-3C53-41BC-8FFD-0BFB6DD91672}" type="datetimeFigureOut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15/11/2024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45B6D-1AE9-4C4D-AC38-C455C96DF37A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7861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26F0F3-3C53-41BC-8FFD-0BFB6DD91672}" type="datetimeFigureOut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15/11/2024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45B6D-1AE9-4C4D-AC38-C455C96DF37A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9218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/3.0/" TargetMode="External"/><Relationship Id="rId3" Type="http://schemas.openxmlformats.org/officeDocument/2006/relationships/hyperlink" Target="https://foto.wuestenigel.com/bokeh-photo-of-colorful-highlighter-next-to-each-other-on-wooden-table/" TargetMode="External"/><Relationship Id="rId7" Type="http://schemas.openxmlformats.org/officeDocument/2006/relationships/image" Target="../media/image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singapore2010/4897403028/" TargetMode="External"/><Relationship Id="rId7" Type="http://schemas.openxmlformats.org/officeDocument/2006/relationships/hyperlink" Target="https://creativecommons.org/licenses/by-nc/3.0/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1.xml"/><Relationship Id="rId6" Type="http://schemas.openxmlformats.org/officeDocument/2006/relationships/hyperlink" Target="https://creativecommons.org/licenses/by/3.0/" TargetMode="External"/><Relationship Id="rId5" Type="http://schemas.openxmlformats.org/officeDocument/2006/relationships/hyperlink" Target="http://www.tasnimnews.com/en/media/2016/08/14/1157374/iran-wins-second-weightlifting-gold-medal-in-rio-games" TargetMode="External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6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Olympic_weightlifting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Relationship Id="rId4" Type="http://schemas.openxmlformats.org/officeDocument/2006/relationships/hyperlink" Target="https://creativecommons.org/licenses/by-sa/3.0/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dianetzone.com/58/shot_put.htm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4" Type="http://schemas.openxmlformats.org/officeDocument/2006/relationships/hyperlink" Target="https://creativecommons.org/licenses/by-nc-nd/3.0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0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553404" cy="2262781"/>
          </a:xfrm>
        </p:spPr>
        <p:txBody>
          <a:bodyPr>
            <a:normAutofit/>
          </a:bodyPr>
          <a:lstStyle/>
          <a:p>
            <a:r>
              <a:rPr lang="el-GR" sz="4800" i="1" dirty="0" smtClean="0"/>
              <a:t>Εκπαιδευτής Γυμναστικής με Βάρη</a:t>
            </a:r>
            <a:endParaRPr lang="el-GR" sz="4800" i="1" dirty="0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l-GR" dirty="0" err="1" smtClean="0"/>
              <a:t>Μέσσας</a:t>
            </a:r>
            <a:r>
              <a:rPr lang="el-GR" dirty="0" smtClean="0"/>
              <a:t> Κωνσταντίνος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561534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261224" y="4577975"/>
            <a:ext cx="7539349" cy="1899827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5239DE-D5E9-4C27-1F49-91390773D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468" y="4741948"/>
            <a:ext cx="6829520" cy="86203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Ποιοι είναι οι μηχανισμοί βελτίωσης της μυϊκής δύναμης;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EE3D24-F9C1-AD01-EAC7-3B1E5E50F0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03468" y="5839017"/>
            <a:ext cx="6829520" cy="40374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800" kern="1200">
                <a:solidFill>
                  <a:srgbClr val="E7E6E6"/>
                </a:solidFill>
                <a:latin typeface="+mn-lt"/>
                <a:ea typeface="+mn-ea"/>
                <a:cs typeface="+mn-cs"/>
              </a:rPr>
              <a:t>Να αναφέρετε παραδείγματα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821A0BB5-BC38-74D5-3B24-418D271776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rcRect l="26356" r="12054" b="-1"/>
          <a:stretch/>
        </p:blipFill>
        <p:spPr>
          <a:xfrm>
            <a:off x="307840" y="321732"/>
            <a:ext cx="3793472" cy="4111323"/>
          </a:xfrm>
          <a:prstGeom prst="rect">
            <a:avLst/>
          </a:prstGeom>
        </p:spPr>
      </p:pic>
      <p:pic>
        <p:nvPicPr>
          <p:cNvPr id="8" name="Picture 8" descr="Free stock photo of bodybuilding, dumbbells, gym">
            <a:extLst>
              <a:ext uri="{FF2B5EF4-FFF2-40B4-BE49-F238E27FC236}">
                <a16:creationId xmlns:a16="http://schemas.microsoft.com/office/drawing/2014/main" id="{7E425C97-A78B-6D34-C514-E1EFD02BA09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103" r="1" b="13582"/>
          <a:stretch/>
        </p:blipFill>
        <p:spPr>
          <a:xfrm>
            <a:off x="4194959" y="321734"/>
            <a:ext cx="3797570" cy="2010551"/>
          </a:xfrm>
          <a:prstGeom prst="rect">
            <a:avLst/>
          </a:prstGeom>
        </p:spPr>
      </p:pic>
      <p:pic>
        <p:nvPicPr>
          <p:cNvPr id="9" name="Picture 9" descr="Free picture: gym, exercise, sitting, dumbbells, sport">
            <a:extLst>
              <a:ext uri="{FF2B5EF4-FFF2-40B4-BE49-F238E27FC236}">
                <a16:creationId xmlns:a16="http://schemas.microsoft.com/office/drawing/2014/main" id="{5EC8778B-9B7C-66B6-A445-CD83A7E0842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4974" b="29736"/>
          <a:stretch/>
        </p:blipFill>
        <p:spPr>
          <a:xfrm>
            <a:off x="4190180" y="2422097"/>
            <a:ext cx="3794760" cy="2013804"/>
          </a:xfrm>
          <a:prstGeom prst="rect">
            <a:avLst/>
          </a:prstGeom>
        </p:spPr>
      </p:pic>
      <p:pic>
        <p:nvPicPr>
          <p:cNvPr id="10" name="Picture 10" descr="Man Stretching at a Gym · Free Stock Photo">
            <a:extLst>
              <a:ext uri="{FF2B5EF4-FFF2-40B4-BE49-F238E27FC236}">
                <a16:creationId xmlns:a16="http://schemas.microsoft.com/office/drawing/2014/main" id="{6DCDECE7-DBE7-6266-D81E-14071AABB6D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9780" r="8556" b="-1"/>
          <a:stretch/>
        </p:blipFill>
        <p:spPr>
          <a:xfrm>
            <a:off x="8086176" y="321733"/>
            <a:ext cx="3797984" cy="4111321"/>
          </a:xfrm>
          <a:prstGeom prst="rect">
            <a:avLst/>
          </a:prstGeom>
        </p:spPr>
      </p:pic>
      <p:pic>
        <p:nvPicPr>
          <p:cNvPr id="7" name="Picture 7" descr="Free Images : man, structure, young, room, lifestyle, arm, gym ...">
            <a:extLst>
              <a:ext uri="{FF2B5EF4-FFF2-40B4-BE49-F238E27FC236}">
                <a16:creationId xmlns:a16="http://schemas.microsoft.com/office/drawing/2014/main" id="{EB35BA42-993D-8348-44F3-40EF0333DA0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7881" r="1" b="14410"/>
          <a:stretch/>
        </p:blipFill>
        <p:spPr>
          <a:xfrm>
            <a:off x="307840" y="4525715"/>
            <a:ext cx="3794760" cy="2010551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19934" y="5694097"/>
            <a:ext cx="54864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2B1454D4-8CF0-2C3C-14DF-6934F9FE6EF3}"/>
              </a:ext>
            </a:extLst>
          </p:cNvPr>
          <p:cNvSpPr txBox="1"/>
          <p:nvPr/>
        </p:nvSpPr>
        <p:spPr>
          <a:xfrm>
            <a:off x="1159481" y="4233000"/>
            <a:ext cx="2941831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Αυτή η φωτογραφία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από Άγνωστος συντάκτης με άδεια χρήσης από 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8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CC BY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206721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2">
            <a:extLst>
              <a:ext uri="{FF2B5EF4-FFF2-40B4-BE49-F238E27FC236}">
                <a16:creationId xmlns:a16="http://schemas.microsoft.com/office/drawing/2014/main" id="{D0394FE2-BDDA-4ECE-B320-81AE19E9056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0" name="Rectangle 14">
            <a:extLst>
              <a:ext uri="{FF2B5EF4-FFF2-40B4-BE49-F238E27FC236}">
                <a16:creationId xmlns:a16="http://schemas.microsoft.com/office/drawing/2014/main" id="{0625AAC5-802A-4197-8804-2B78FF65CEE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03615" y="221673"/>
            <a:ext cx="8384770" cy="1332634"/>
          </a:xfrm>
          <a:prstGeom prst="rect">
            <a:avLst/>
          </a:prstGeom>
          <a:ln w="12700">
            <a:solidFill>
              <a:srgbClr val="E1E1E1"/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4F83D0-2A45-80B0-BB89-C97E216CC8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3120" y="310896"/>
            <a:ext cx="7982712" cy="86868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kern="1200" dirty="0" err="1">
                <a:latin typeface="+mj-lt"/>
                <a:ea typeface="+mj-ea"/>
                <a:cs typeface="+mj-cs"/>
              </a:rPr>
              <a:t>Σημ</a:t>
            </a:r>
            <a:r>
              <a:rPr lang="en-US" sz="4000" kern="1200" dirty="0">
                <a:latin typeface="+mj-lt"/>
                <a:ea typeface="+mj-ea"/>
                <a:cs typeface="+mj-cs"/>
              </a:rPr>
              <a:t>α</a:t>
            </a:r>
            <a:r>
              <a:rPr lang="en-US" sz="4000" kern="1200" dirty="0" err="1">
                <a:latin typeface="+mj-lt"/>
                <a:ea typeface="+mj-ea"/>
                <a:cs typeface="+mj-cs"/>
              </a:rPr>
              <a:t>ντικό</a:t>
            </a:r>
            <a:r>
              <a:rPr lang="en-US" sz="40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4000" kern="1200" dirty="0" err="1">
                <a:latin typeface="+mj-lt"/>
                <a:ea typeface="+mj-ea"/>
                <a:cs typeface="+mj-cs"/>
              </a:rPr>
              <a:t>το</a:t>
            </a:r>
            <a:r>
              <a:rPr lang="en-US" sz="40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4000" kern="1200" dirty="0" err="1">
                <a:latin typeface="+mj-lt"/>
                <a:ea typeface="+mj-ea"/>
                <a:cs typeface="+mj-cs"/>
              </a:rPr>
              <a:t>μέγεθος</a:t>
            </a:r>
            <a:r>
              <a:rPr lang="en-US" sz="40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4000" kern="1200" dirty="0" err="1">
                <a:latin typeface="+mj-lt"/>
                <a:ea typeface="+mj-ea"/>
                <a:cs typeface="+mj-cs"/>
              </a:rPr>
              <a:t>του</a:t>
            </a:r>
            <a:r>
              <a:rPr lang="en-US" sz="40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4000" dirty="0" err="1"/>
              <a:t>μυός</a:t>
            </a:r>
            <a:endParaRPr lang="en-US" sz="4000" kern="1200" dirty="0" err="1">
              <a:latin typeface="+mj-lt"/>
              <a:cs typeface="Calibri Light"/>
            </a:endParaRPr>
          </a:p>
        </p:txBody>
      </p:sp>
      <p:sp>
        <p:nvSpPr>
          <p:cNvPr id="21" name="Rectangle: Rounded Corners 16">
            <a:extLst>
              <a:ext uri="{FF2B5EF4-FFF2-40B4-BE49-F238E27FC236}">
                <a16:creationId xmlns:a16="http://schemas.microsoft.com/office/drawing/2014/main" id="{A1B139DD-0E8D-42FA-9171-C5F001754A8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83110" y="1211407"/>
            <a:ext cx="7225780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AF83C5-D513-F680-D903-55608F2DEA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15184" y="1261872"/>
            <a:ext cx="6958584" cy="60350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1700" kern="12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Ωστόσο οι υπεύθυνοι μηχανισμοί είναι πιο σύνθετοι και δεν είναι εντελώς κατανοητοί αυτή τη στιγμή</a:t>
            </a: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9BDBEA00-AA71-93AD-3C1D-1363C4761D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rcRect l="15285" r="1731" b="3"/>
          <a:stretch/>
        </p:blipFill>
        <p:spPr>
          <a:xfrm>
            <a:off x="419830" y="2128345"/>
            <a:ext cx="5577840" cy="4083269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D37CE05D-14E4-3841-33B6-BFA40BA6CAD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="" xmlns:a1611="http://schemas.microsoft.com/office/drawing/2016/11/main" r:id="rId5"/>
              </a:ext>
            </a:extLst>
          </a:blip>
          <a:srcRect l="4798" r="-2" b="-2"/>
          <a:stretch/>
        </p:blipFill>
        <p:spPr>
          <a:xfrm>
            <a:off x="6194332" y="2128367"/>
            <a:ext cx="5577840" cy="40866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1DA47C6-48E2-1811-6BEA-0F8A98D618F2}"/>
              </a:ext>
            </a:extLst>
          </p:cNvPr>
          <p:cNvSpPr txBox="1"/>
          <p:nvPr/>
        </p:nvSpPr>
        <p:spPr>
          <a:xfrm>
            <a:off x="8830341" y="6014915"/>
            <a:ext cx="2941831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Αυτή η φωτογραφία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από Άγνωστος συντάκτης με άδεια χρήσης από 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CC BY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5E72F1-0D96-51DA-AD8E-B83C381728EA}"/>
              </a:ext>
            </a:extLst>
          </p:cNvPr>
          <p:cNvSpPr txBox="1"/>
          <p:nvPr/>
        </p:nvSpPr>
        <p:spPr>
          <a:xfrm>
            <a:off x="2922789" y="6011559"/>
            <a:ext cx="3074881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Αυτή η φωτογραφία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από Άγνωστος συντάκτης με άδεια χρήσης από 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7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CC BY-NC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568694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4" descr="Free Images : person, woman, sport, female, leg, young, lifestyle, arm ...">
            <a:extLst>
              <a:ext uri="{FF2B5EF4-FFF2-40B4-BE49-F238E27FC236}">
                <a16:creationId xmlns:a16="http://schemas.microsoft.com/office/drawing/2014/main" id="{24F9BB0E-38DC-A313-235C-73D107E77F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48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F1430B-2ACE-910F-B2FA-9B68F8982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r>
              <a:rPr lang="en-US" sz="4000">
                <a:cs typeface="Calibri Light"/>
              </a:rPr>
              <a:t>Νευρικές προσαρμογές</a:t>
            </a:r>
            <a:endParaRPr lang="en-US" sz="40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B57730-6245-1171-8E8F-8E6BF05E80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434201"/>
            <a:ext cx="3822189" cy="374276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dirty="0">
                <a:cs typeface="Calibri"/>
              </a:rPr>
              <a:t>Απ</a:t>
            </a:r>
            <a:r>
              <a:rPr lang="en-US" sz="2000" dirty="0" err="1">
                <a:cs typeface="Calibri"/>
              </a:rPr>
              <a:t>οτέλεσμ</a:t>
            </a:r>
            <a:r>
              <a:rPr lang="en-US" sz="2000" dirty="0">
                <a:cs typeface="Calibri"/>
              </a:rPr>
              <a:t>α απ</a:t>
            </a:r>
            <a:r>
              <a:rPr lang="en-US" sz="2000" dirty="0" err="1">
                <a:cs typeface="Calibri"/>
              </a:rPr>
              <a:t>όκρισης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στην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άσκηση</a:t>
            </a:r>
            <a:endParaRPr lang="en-US" sz="2000">
              <a:cs typeface="Calibri"/>
            </a:endParaRPr>
          </a:p>
          <a:p>
            <a:r>
              <a:rPr lang="en-US" sz="2000" dirty="0" err="1">
                <a:cs typeface="Calibri"/>
              </a:rPr>
              <a:t>Αλλ</a:t>
            </a:r>
            <a:r>
              <a:rPr lang="en-US" sz="2000" dirty="0">
                <a:cs typeface="Calibri"/>
              </a:rPr>
              <a:t>α</a:t>
            </a:r>
            <a:r>
              <a:rPr lang="en-US" sz="2000" dirty="0" err="1">
                <a:cs typeface="Calibri"/>
              </a:rPr>
              <a:t>γές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στην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ενεργο</a:t>
            </a:r>
            <a:r>
              <a:rPr lang="en-US" sz="2000" dirty="0">
                <a:cs typeface="Calibri"/>
              </a:rPr>
              <a:t>π</a:t>
            </a:r>
            <a:r>
              <a:rPr lang="en-US" sz="2000" dirty="0" err="1">
                <a:cs typeface="Calibri"/>
              </a:rPr>
              <a:t>οίηση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των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κινητικών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μονάδων</a:t>
            </a:r>
            <a:endParaRPr lang="en-US" sz="2000">
              <a:cs typeface="Calibri"/>
            </a:endParaRPr>
          </a:p>
          <a:p>
            <a:pPr lvl="1"/>
            <a:r>
              <a:rPr lang="en-US" sz="2000" dirty="0">
                <a:cs typeface="Calibri"/>
              </a:rPr>
              <a:t>Επ</a:t>
            </a:r>
            <a:r>
              <a:rPr lang="en-US" sz="2000" dirty="0" err="1">
                <a:cs typeface="Calibri"/>
              </a:rPr>
              <a:t>ιστράτευση</a:t>
            </a:r>
            <a:r>
              <a:rPr lang="en-US" sz="2000" dirty="0">
                <a:cs typeface="Calibri"/>
              </a:rPr>
              <a:t> π</a:t>
            </a:r>
            <a:r>
              <a:rPr lang="en-US" sz="2000" dirty="0" err="1">
                <a:cs typeface="Calibri"/>
              </a:rPr>
              <a:t>ερισσότερων</a:t>
            </a:r>
            <a:r>
              <a:rPr lang="en-US" sz="2000" dirty="0">
                <a:cs typeface="Calibri"/>
              </a:rPr>
              <a:t> (;)</a:t>
            </a:r>
          </a:p>
          <a:p>
            <a:pPr lvl="1"/>
            <a:r>
              <a:rPr lang="en-US" sz="2000" dirty="0" err="1">
                <a:cs typeface="Calibri"/>
              </a:rPr>
              <a:t>Υψηλότερη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συχνότητ</a:t>
            </a:r>
            <a:r>
              <a:rPr lang="en-US" sz="2000" dirty="0">
                <a:cs typeface="Calibri"/>
              </a:rPr>
              <a:t>α (;)</a:t>
            </a:r>
          </a:p>
          <a:p>
            <a:pPr lvl="1"/>
            <a:r>
              <a:rPr lang="en-US" sz="2000" dirty="0" err="1">
                <a:cs typeface="Calibri"/>
              </a:rPr>
              <a:t>Αλλ</a:t>
            </a:r>
            <a:r>
              <a:rPr lang="en-US" sz="2000" dirty="0">
                <a:cs typeface="Calibri"/>
              </a:rPr>
              <a:t>α</a:t>
            </a:r>
            <a:r>
              <a:rPr lang="en-US" sz="2000" dirty="0" err="1">
                <a:cs typeface="Calibri"/>
              </a:rPr>
              <a:t>γές</a:t>
            </a:r>
            <a:r>
              <a:rPr lang="en-US" sz="2000" dirty="0">
                <a:cs typeface="Calibri"/>
              </a:rPr>
              <a:t> </a:t>
            </a:r>
            <a:r>
              <a:rPr lang="en-US" sz="2000" dirty="0" err="1">
                <a:cs typeface="Calibri"/>
              </a:rPr>
              <a:t>στην</a:t>
            </a:r>
            <a:r>
              <a:rPr lang="en-US" sz="2000" dirty="0">
                <a:cs typeface="Calibri"/>
              </a:rPr>
              <a:t> α</a:t>
            </a:r>
            <a:r>
              <a:rPr lang="en-US" sz="2000" dirty="0" err="1">
                <a:cs typeface="Calibri"/>
              </a:rPr>
              <a:t>υτογενή</a:t>
            </a:r>
            <a:r>
              <a:rPr lang="en-US" sz="2000" dirty="0">
                <a:cs typeface="Calibri"/>
              </a:rPr>
              <a:t> ανα</a:t>
            </a:r>
            <a:r>
              <a:rPr lang="en-US" sz="2000" dirty="0" err="1">
                <a:cs typeface="Calibri"/>
              </a:rPr>
              <a:t>στολή</a:t>
            </a:r>
            <a:endParaRPr lang="en-US" sz="20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916152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12609869-9E80-471B-A487-A53288E0E79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030506-128C-108B-2062-3A9D681B6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001" y="674548"/>
            <a:ext cx="5323715" cy="765952"/>
          </a:xfrm>
        </p:spPr>
        <p:txBody>
          <a:bodyPr anchor="b">
            <a:normAutofit/>
          </a:bodyPr>
          <a:lstStyle/>
          <a:p>
            <a:r>
              <a:rPr lang="en-US" sz="4000" i="1">
                <a:cs typeface="Calibri Light"/>
              </a:rPr>
              <a:t>Μυϊκές προσαρμογές..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00E864-3719-4E22-33A4-6E466DD374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2999" y="1816423"/>
            <a:ext cx="5744665" cy="422519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200" dirty="0" err="1">
                <a:cs typeface="Calibri"/>
              </a:rPr>
              <a:t>Μυς</a:t>
            </a:r>
            <a:r>
              <a:rPr lang="en-US" sz="2200" dirty="0">
                <a:cs typeface="Calibri"/>
              </a:rPr>
              <a:t>: υπ</a:t>
            </a:r>
            <a:r>
              <a:rPr lang="en-US" sz="2200" dirty="0" err="1">
                <a:cs typeface="Calibri"/>
              </a:rPr>
              <a:t>ηρέτης</a:t>
            </a:r>
            <a:r>
              <a:rPr lang="en-US" sz="2200" dirty="0">
                <a:cs typeface="Calibri"/>
              </a:rPr>
              <a:t> </a:t>
            </a:r>
            <a:r>
              <a:rPr lang="en-US" sz="2200" dirty="0" err="1">
                <a:cs typeface="Calibri"/>
              </a:rPr>
              <a:t>του</a:t>
            </a:r>
            <a:r>
              <a:rPr lang="en-US" sz="2200" dirty="0">
                <a:cs typeface="Calibri"/>
              </a:rPr>
              <a:t> </a:t>
            </a:r>
            <a:r>
              <a:rPr lang="en-US" sz="2200" dirty="0" err="1">
                <a:cs typeface="Calibri"/>
              </a:rPr>
              <a:t>νευρικού</a:t>
            </a:r>
            <a:r>
              <a:rPr lang="en-US" sz="2200" dirty="0">
                <a:cs typeface="Calibri"/>
              </a:rPr>
              <a:t> </a:t>
            </a:r>
            <a:r>
              <a:rPr lang="en-US" sz="2200" dirty="0" err="1">
                <a:cs typeface="Calibri"/>
              </a:rPr>
              <a:t>συστήμ</a:t>
            </a:r>
            <a:r>
              <a:rPr lang="en-US" sz="2200" dirty="0">
                <a:cs typeface="Calibri"/>
              </a:rPr>
              <a:t>α</a:t>
            </a:r>
            <a:r>
              <a:rPr lang="en-US" sz="2200" dirty="0" err="1">
                <a:cs typeface="Calibri"/>
              </a:rPr>
              <a:t>τος</a:t>
            </a:r>
            <a:endParaRPr lang="en-US" sz="2200" dirty="0">
              <a:cs typeface="Calibri"/>
            </a:endParaRPr>
          </a:p>
          <a:p>
            <a:r>
              <a:rPr lang="en-US" sz="2200" dirty="0">
                <a:cs typeface="Calibri"/>
              </a:rPr>
              <a:t>Υπ</a:t>
            </a:r>
            <a:r>
              <a:rPr lang="en-US" sz="2200" dirty="0" err="1">
                <a:cs typeface="Calibri"/>
              </a:rPr>
              <a:t>ερτροφί</a:t>
            </a:r>
            <a:r>
              <a:rPr lang="en-US" sz="2200" dirty="0">
                <a:cs typeface="Calibri"/>
              </a:rPr>
              <a:t>α:</a:t>
            </a:r>
          </a:p>
          <a:p>
            <a:pPr lvl="1"/>
            <a:r>
              <a:rPr lang="en-US" sz="2200" dirty="0">
                <a:cs typeface="Calibri"/>
              </a:rPr>
              <a:t>Πα</a:t>
            </a:r>
            <a:r>
              <a:rPr lang="en-US" sz="2200" dirty="0" err="1">
                <a:cs typeface="Calibri" panose="020F0502020204030204"/>
              </a:rPr>
              <a:t>ροδική</a:t>
            </a:r>
            <a:r>
              <a:rPr lang="en-US" sz="2200" dirty="0">
                <a:cs typeface="Calibri" panose="020F0502020204030204"/>
              </a:rPr>
              <a:t> υπ</a:t>
            </a:r>
            <a:r>
              <a:rPr lang="en-US" sz="2200" dirty="0" err="1">
                <a:cs typeface="Calibri" panose="020F0502020204030204"/>
              </a:rPr>
              <a:t>ερτροφί</a:t>
            </a:r>
            <a:r>
              <a:rPr lang="en-US" sz="2200" dirty="0">
                <a:cs typeface="Calibri" panose="020F0502020204030204"/>
              </a:rPr>
              <a:t>α, </a:t>
            </a:r>
            <a:r>
              <a:rPr lang="en-US" sz="2200" dirty="0" err="1">
                <a:cs typeface="Calibri" panose="020F0502020204030204"/>
              </a:rPr>
              <a:t>δι</a:t>
            </a:r>
            <a:r>
              <a:rPr lang="en-US" sz="2200" dirty="0">
                <a:cs typeface="Calibri" panose="020F0502020204030204"/>
              </a:rPr>
              <a:t>α</a:t>
            </a:r>
            <a:r>
              <a:rPr lang="en-US" sz="2200" dirty="0" err="1">
                <a:cs typeface="Calibri" panose="020F0502020204030204"/>
              </a:rPr>
              <a:t>ρκεί</a:t>
            </a:r>
            <a:r>
              <a:rPr lang="en-US" sz="2200" dirty="0">
                <a:cs typeface="Calibri" panose="020F0502020204030204"/>
              </a:rPr>
              <a:t> </a:t>
            </a:r>
            <a:r>
              <a:rPr lang="en-US" sz="2200" dirty="0" err="1">
                <a:cs typeface="Calibri" panose="020F0502020204030204"/>
              </a:rPr>
              <a:t>λίγο</a:t>
            </a:r>
          </a:p>
          <a:p>
            <a:pPr lvl="1"/>
            <a:r>
              <a:rPr lang="en-US" sz="2200" dirty="0" err="1">
                <a:solidFill>
                  <a:srgbClr val="000000"/>
                </a:solidFill>
                <a:cs typeface="Calibri"/>
              </a:rPr>
              <a:t>Χρόνι</a:t>
            </a:r>
            <a:r>
              <a:rPr lang="en-US" sz="2200" dirty="0">
                <a:solidFill>
                  <a:srgbClr val="000000"/>
                </a:solidFill>
                <a:cs typeface="Calibri"/>
              </a:rPr>
              <a:t>α υπ</a:t>
            </a:r>
            <a:r>
              <a:rPr lang="en-US" sz="2200" dirty="0" err="1">
                <a:solidFill>
                  <a:srgbClr val="000000"/>
                </a:solidFill>
                <a:cs typeface="Calibri"/>
              </a:rPr>
              <a:t>ερτροφί</a:t>
            </a:r>
            <a:r>
              <a:rPr lang="en-US" sz="2200" dirty="0">
                <a:solidFill>
                  <a:srgbClr val="000000"/>
                </a:solidFill>
                <a:cs typeface="Calibri"/>
              </a:rPr>
              <a:t>α, πρα</a:t>
            </a:r>
            <a:r>
              <a:rPr lang="en-US" sz="2200" dirty="0" err="1">
                <a:solidFill>
                  <a:srgbClr val="000000"/>
                </a:solidFill>
                <a:cs typeface="Calibri"/>
              </a:rPr>
              <a:t>γμ</a:t>
            </a:r>
            <a:r>
              <a:rPr lang="en-US" sz="2200" dirty="0">
                <a:solidFill>
                  <a:srgbClr val="000000"/>
                </a:solidFill>
                <a:cs typeface="Calibri"/>
              </a:rPr>
              <a:t>α</a:t>
            </a:r>
            <a:r>
              <a:rPr lang="en-US" sz="2200" dirty="0" err="1">
                <a:solidFill>
                  <a:srgbClr val="000000"/>
                </a:solidFill>
                <a:cs typeface="Calibri"/>
              </a:rPr>
              <a:t>τικές</a:t>
            </a:r>
            <a:r>
              <a:rPr lang="en-US" sz="2200" dirty="0">
                <a:solidFill>
                  <a:srgbClr val="000000"/>
                </a:solidFill>
                <a:cs typeface="Calibri"/>
              </a:rPr>
              <a:t> </a:t>
            </a:r>
            <a:r>
              <a:rPr lang="en-US" sz="2200" dirty="0" err="1">
                <a:solidFill>
                  <a:srgbClr val="000000"/>
                </a:solidFill>
                <a:cs typeface="Calibri"/>
              </a:rPr>
              <a:t>δομικές</a:t>
            </a:r>
            <a:r>
              <a:rPr lang="en-US" sz="2200" dirty="0">
                <a:solidFill>
                  <a:srgbClr val="000000"/>
                </a:solidFill>
                <a:cs typeface="Calibri"/>
              </a:rPr>
              <a:t> α</a:t>
            </a:r>
            <a:r>
              <a:rPr lang="en-US" sz="2200" dirty="0" err="1">
                <a:solidFill>
                  <a:srgbClr val="000000"/>
                </a:solidFill>
                <a:cs typeface="Calibri"/>
              </a:rPr>
              <a:t>λλ</a:t>
            </a:r>
            <a:r>
              <a:rPr lang="en-US" sz="2200" dirty="0">
                <a:solidFill>
                  <a:srgbClr val="000000"/>
                </a:solidFill>
                <a:cs typeface="Calibri"/>
              </a:rPr>
              <a:t>α</a:t>
            </a:r>
            <a:r>
              <a:rPr lang="en-US" sz="2200" dirty="0" err="1">
                <a:solidFill>
                  <a:srgbClr val="000000"/>
                </a:solidFill>
                <a:cs typeface="Calibri"/>
              </a:rPr>
              <a:t>γές</a:t>
            </a:r>
            <a:r>
              <a:rPr lang="en-US" sz="2200" dirty="0">
                <a:solidFill>
                  <a:srgbClr val="000000"/>
                </a:solidFill>
                <a:cs typeface="Calibri"/>
              </a:rPr>
              <a:t> (υπ</a:t>
            </a:r>
            <a:r>
              <a:rPr lang="en-US" sz="2200" dirty="0" err="1">
                <a:solidFill>
                  <a:srgbClr val="000000"/>
                </a:solidFill>
                <a:cs typeface="Calibri"/>
              </a:rPr>
              <a:t>ερ</a:t>
            </a:r>
            <a:r>
              <a:rPr lang="en-US" sz="2200" dirty="0">
                <a:solidFill>
                  <a:srgbClr val="000000"/>
                </a:solidFill>
                <a:cs typeface="Calibri"/>
              </a:rPr>
              <a:t>πλα</a:t>
            </a:r>
            <a:r>
              <a:rPr lang="en-US" sz="2200" dirty="0" err="1">
                <a:solidFill>
                  <a:srgbClr val="000000"/>
                </a:solidFill>
                <a:cs typeface="Calibri"/>
              </a:rPr>
              <a:t>σί</a:t>
            </a:r>
            <a:r>
              <a:rPr lang="en-US" sz="2200" dirty="0">
                <a:solidFill>
                  <a:srgbClr val="000000"/>
                </a:solidFill>
                <a:cs typeface="Calibri"/>
              </a:rPr>
              <a:t>α ή υπ</a:t>
            </a:r>
            <a:r>
              <a:rPr lang="en-US" sz="2200" dirty="0" err="1">
                <a:solidFill>
                  <a:srgbClr val="000000"/>
                </a:solidFill>
                <a:cs typeface="Calibri"/>
              </a:rPr>
              <a:t>ερτροφί</a:t>
            </a:r>
            <a:r>
              <a:rPr lang="en-US" sz="2200" dirty="0">
                <a:solidFill>
                  <a:srgbClr val="000000"/>
                </a:solidFill>
                <a:cs typeface="Calibri"/>
              </a:rPr>
              <a:t>α)</a:t>
            </a:r>
          </a:p>
          <a:p>
            <a:r>
              <a:rPr lang="en-US" sz="2200" dirty="0" err="1">
                <a:cs typeface="Calibri"/>
              </a:rPr>
              <a:t>Έντονος</a:t>
            </a:r>
            <a:r>
              <a:rPr lang="en-US" sz="2200" dirty="0">
                <a:cs typeface="Calibri"/>
              </a:rPr>
              <a:t> </a:t>
            </a:r>
            <a:r>
              <a:rPr lang="en-US" sz="2200" dirty="0" err="1">
                <a:cs typeface="Calibri"/>
              </a:rPr>
              <a:t>διάλογος</a:t>
            </a:r>
            <a:r>
              <a:rPr lang="en-US" sz="2200" dirty="0">
                <a:cs typeface="Calibri"/>
              </a:rPr>
              <a:t> </a:t>
            </a:r>
            <a:r>
              <a:rPr lang="en-US" sz="2200" dirty="0" err="1">
                <a:cs typeface="Calibri"/>
              </a:rPr>
              <a:t>μετ</a:t>
            </a:r>
            <a:r>
              <a:rPr lang="en-US" sz="2200" dirty="0">
                <a:cs typeface="Calibri"/>
              </a:rPr>
              <a:t>α</a:t>
            </a:r>
            <a:r>
              <a:rPr lang="en-US" sz="2200" dirty="0" err="1">
                <a:cs typeface="Calibri"/>
              </a:rPr>
              <a:t>ξύ</a:t>
            </a:r>
            <a:r>
              <a:rPr lang="en-US" sz="2200" dirty="0">
                <a:cs typeface="Calibri"/>
              </a:rPr>
              <a:t> επ</a:t>
            </a:r>
            <a:r>
              <a:rPr lang="en-US" sz="2200" dirty="0" err="1">
                <a:cs typeface="Calibri"/>
              </a:rPr>
              <a:t>ιστημόνων</a:t>
            </a:r>
            <a:endParaRPr lang="en-US" sz="2200" dirty="0">
              <a:cs typeface="Calibri"/>
            </a:endParaRPr>
          </a:p>
          <a:p>
            <a:r>
              <a:rPr lang="en-US" sz="2200" dirty="0" err="1">
                <a:cs typeface="Calibri"/>
              </a:rPr>
              <a:t>Πρόσφ</a:t>
            </a:r>
            <a:r>
              <a:rPr lang="en-US" sz="2200" dirty="0">
                <a:cs typeface="Calibri"/>
              </a:rPr>
              <a:t>ατες μελέτες αναφέρουν πιο σημαντική δράση την έκκεντρη (πλειομετρική)</a:t>
            </a:r>
          </a:p>
          <a:p>
            <a:r>
              <a:rPr lang="en-US" sz="2200" dirty="0" err="1">
                <a:ea typeface="+mn-lt"/>
                <a:cs typeface="+mn-lt"/>
              </a:rPr>
              <a:t>Προ</a:t>
            </a:r>
            <a:r>
              <a:rPr lang="en-US" sz="2200" dirty="0">
                <a:ea typeface="+mn-lt"/>
                <a:cs typeface="+mn-lt"/>
              </a:rPr>
              <a:t>πόνηση με πλειομετρικές ασκήσεις έδειξε επιλεκτική μεγέθυνση των ινών ταχείας συστολής</a:t>
            </a:r>
            <a:endParaRPr lang="en-US" sz="2200" dirty="0">
              <a:cs typeface="Calibri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004738A-9D34-43E8-97D2-CA0EED4F8BE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5"/>
            <a:ext cx="4092521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8B8D07F-F13E-443E-BA68-2D26672D76B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"/>
            <a:ext cx="4092521" cy="6400369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3A4FA-24A5-41ED-A534-3807D1B2F34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2"/>
            <a:ext cx="4068667" cy="640038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3944F27-CA70-4E84-A51A-E6BF8955897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10"/>
            <a:ext cx="3611467" cy="68579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4" descr="Muscular Man Doing Bicep Curls Outdoors">
            <a:extLst>
              <a:ext uri="{FF2B5EF4-FFF2-40B4-BE49-F238E27FC236}">
                <a16:creationId xmlns:a16="http://schemas.microsoft.com/office/drawing/2014/main" id="{FA000723-EB85-DFE9-3F70-15B79AF7A3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47" r="1" b="6528"/>
          <a:stretch/>
        </p:blipFill>
        <p:spPr>
          <a:xfrm>
            <a:off x="7320759" y="909081"/>
            <a:ext cx="3680946" cy="5071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931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F0B322-3DC9-87D9-74DA-68B243621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000"/>
              <a:t>Τα πρώτα οφέλη οφείλονται σε νευρικούς παράγοντες, ενώ τα μακροπρόθεσμα κατά ένα μεγάλο μέρος στην υπερτροφία</a:t>
            </a:r>
          </a:p>
        </p:txBody>
      </p:sp>
      <p:sp>
        <p:nvSpPr>
          <p:cNvPr id="10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=""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C0CD19-4D99-ED1C-DAEB-2D6ABE78F2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893" r="38615" b="3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92632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2554CA6-288E-4202-BC52-2E5A8F0C0AE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10BB131-AC8E-4A8E-A5D1-36260F720C3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189" y="1119031"/>
            <a:ext cx="4619938" cy="46199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5A543F-C3AA-91CD-B1A5-1B068BAEF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1074" y="1396686"/>
            <a:ext cx="3240506" cy="4064628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  <a:cs typeface="Calibri Light"/>
              </a:rPr>
              <a:t>Μυϊκή ατροφία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5B7778FC-632E-4DCA-A7CB-0D7731CCF97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9809111">
            <a:off x="8683720" y="941148"/>
            <a:ext cx="2987899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A23A907-97FB-4A8F-880A-DD77401C429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0048" y="4780992"/>
            <a:ext cx="546100" cy="546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9165C5-9CBC-3E85-7C28-31DE74022E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0153" y="1526033"/>
            <a:ext cx="5536397" cy="3935281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 err="1">
                <a:cs typeface="Calibri"/>
              </a:rPr>
              <a:t>Ανενεργός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μυς</a:t>
            </a:r>
          </a:p>
          <a:p>
            <a:r>
              <a:rPr lang="en-US" dirty="0" err="1">
                <a:cs typeface="Calibri"/>
              </a:rPr>
              <a:t>Μείωση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μεγέθους</a:t>
            </a:r>
            <a:r>
              <a:rPr lang="en-US" dirty="0">
                <a:cs typeface="Calibri"/>
              </a:rPr>
              <a:t> &amp; </a:t>
            </a:r>
            <a:r>
              <a:rPr lang="en-US" dirty="0" err="1">
                <a:cs typeface="Calibri"/>
              </a:rPr>
              <a:t>δύν</a:t>
            </a:r>
            <a:r>
              <a:rPr lang="en-US" dirty="0">
                <a:cs typeface="Calibri"/>
              </a:rPr>
              <a:t>α</a:t>
            </a:r>
            <a:r>
              <a:rPr lang="en-US" dirty="0" err="1">
                <a:cs typeface="Calibri"/>
              </a:rPr>
              <a:t>μης</a:t>
            </a:r>
          </a:p>
          <a:p>
            <a:r>
              <a:rPr lang="en-US" dirty="0" err="1">
                <a:cs typeface="Calibri"/>
              </a:rPr>
              <a:t>Ξεκινά</a:t>
            </a:r>
            <a:r>
              <a:rPr lang="en-US" dirty="0">
                <a:cs typeface="Calibri"/>
              </a:rPr>
              <a:t> π</a:t>
            </a:r>
            <a:r>
              <a:rPr lang="en-US" dirty="0" err="1">
                <a:cs typeface="Calibri"/>
              </a:rPr>
              <a:t>ολύ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γρήγορ</a:t>
            </a:r>
            <a:r>
              <a:rPr lang="en-US" dirty="0">
                <a:cs typeface="Calibri"/>
              </a:rPr>
              <a:t>α </a:t>
            </a:r>
            <a:r>
              <a:rPr lang="en-US" dirty="0" err="1">
                <a:cs typeface="Calibri"/>
              </a:rPr>
              <a:t>με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τη</a:t>
            </a:r>
            <a:r>
              <a:rPr lang="en-US" dirty="0">
                <a:cs typeface="Calibri"/>
              </a:rPr>
              <a:t> </a:t>
            </a:r>
            <a:r>
              <a:rPr lang="en-US" u="sng" dirty="0" err="1">
                <a:cs typeface="Calibri"/>
              </a:rPr>
              <a:t>δι</a:t>
            </a:r>
            <a:r>
              <a:rPr lang="en-US" u="sng" dirty="0">
                <a:cs typeface="Calibri"/>
              </a:rPr>
              <a:t>α</a:t>
            </a:r>
            <a:r>
              <a:rPr lang="en-US" u="sng" dirty="0" err="1">
                <a:cs typeface="Calibri"/>
              </a:rPr>
              <a:t>κο</a:t>
            </a:r>
            <a:r>
              <a:rPr lang="en-US" u="sng" dirty="0">
                <a:cs typeface="Calibri"/>
              </a:rPr>
              <a:t>πή </a:t>
            </a:r>
            <a:r>
              <a:rPr lang="en-US" dirty="0" err="1">
                <a:cs typeface="Calibri"/>
              </a:rPr>
              <a:t>της</a:t>
            </a:r>
            <a:r>
              <a:rPr lang="en-US" dirty="0">
                <a:cs typeface="Calibri"/>
              </a:rPr>
              <a:t> π</a:t>
            </a:r>
            <a:r>
              <a:rPr lang="en-US" dirty="0" err="1">
                <a:cs typeface="Calibri"/>
              </a:rPr>
              <a:t>ρο</a:t>
            </a:r>
            <a:r>
              <a:rPr lang="en-US" dirty="0">
                <a:cs typeface="Calibri"/>
              </a:rPr>
              <a:t>π</a:t>
            </a:r>
            <a:r>
              <a:rPr lang="en-US" dirty="0" err="1">
                <a:cs typeface="Calibri"/>
              </a:rPr>
              <a:t>όνησης</a:t>
            </a:r>
            <a:endParaRPr lang="en-US" dirty="0">
              <a:cs typeface="Calibri"/>
            </a:endParaRPr>
          </a:p>
          <a:p>
            <a:r>
              <a:rPr lang="en-US" dirty="0" err="1">
                <a:cs typeface="Calibri"/>
              </a:rPr>
              <a:t>Ωστόσο</a:t>
            </a:r>
            <a:r>
              <a:rPr lang="en-US" dirty="0">
                <a:cs typeface="Calibri"/>
              </a:rPr>
              <a:t> </a:t>
            </a:r>
            <a:r>
              <a:rPr lang="en-US" u="sng" dirty="0" err="1">
                <a:cs typeface="Calibri"/>
              </a:rPr>
              <a:t>μείωση</a:t>
            </a:r>
            <a:r>
              <a:rPr lang="en-US" u="sng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της</a:t>
            </a:r>
            <a:r>
              <a:rPr lang="en-US" dirty="0">
                <a:cs typeface="Calibri"/>
              </a:rPr>
              <a:t> π</a:t>
            </a:r>
            <a:r>
              <a:rPr lang="en-US" dirty="0" err="1">
                <a:cs typeface="Calibri"/>
              </a:rPr>
              <a:t>ρο</a:t>
            </a:r>
            <a:r>
              <a:rPr lang="en-US" dirty="0">
                <a:cs typeface="Calibri"/>
              </a:rPr>
              <a:t>π</a:t>
            </a:r>
            <a:r>
              <a:rPr lang="en-US" dirty="0" err="1">
                <a:cs typeface="Calibri"/>
              </a:rPr>
              <a:t>όνηση</a:t>
            </a:r>
            <a:r>
              <a:rPr lang="en-US" dirty="0">
                <a:cs typeface="Calibri"/>
              </a:rPr>
              <a:t> απ</a:t>
            </a:r>
            <a:r>
              <a:rPr lang="en-US" dirty="0" err="1">
                <a:cs typeface="Calibri"/>
              </a:rPr>
              <a:t>οτρέ</a:t>
            </a:r>
            <a:r>
              <a:rPr lang="en-US" dirty="0">
                <a:cs typeface="Calibri"/>
              </a:rPr>
              <a:t>π</a:t>
            </a:r>
            <a:r>
              <a:rPr lang="en-US" dirty="0" err="1">
                <a:cs typeface="Calibri"/>
              </a:rPr>
              <a:t>ει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την</a:t>
            </a:r>
            <a:r>
              <a:rPr lang="en-US" dirty="0">
                <a:cs typeface="Calibri"/>
              </a:rPr>
              <a:t> α</a:t>
            </a:r>
            <a:r>
              <a:rPr lang="en-US" dirty="0" err="1">
                <a:cs typeface="Calibri"/>
              </a:rPr>
              <a:t>τροφί</a:t>
            </a:r>
            <a:r>
              <a:rPr lang="en-US" dirty="0">
                <a:cs typeface="Calibri"/>
              </a:rPr>
              <a:t>α</a:t>
            </a:r>
          </a:p>
        </p:txBody>
      </p:sp>
    </p:spTree>
    <p:extLst>
      <p:ext uri="{BB962C8B-B14F-4D97-AF65-F5344CB8AC3E}">
        <p14:creationId xmlns:p14="http://schemas.microsoft.com/office/powerpoint/2010/main" val="30237820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22E454-56D3-8C01-709A-B5E03A941E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640080"/>
            <a:ext cx="6251110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Διακύμανση της δύναμης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AC1EA0D3-CE07-14F9-0B32-C4D3EBFAB7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350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2862" y="440926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563791 w 4243589"/>
              <a:gd name="connsiteY1" fmla="*/ 0 h 18288"/>
              <a:gd name="connsiteX2" fmla="*/ 1042710 w 4243589"/>
              <a:gd name="connsiteY2" fmla="*/ 0 h 18288"/>
              <a:gd name="connsiteX3" fmla="*/ 1564066 w 4243589"/>
              <a:gd name="connsiteY3" fmla="*/ 0 h 18288"/>
              <a:gd name="connsiteX4" fmla="*/ 2212729 w 4243589"/>
              <a:gd name="connsiteY4" fmla="*/ 0 h 18288"/>
              <a:gd name="connsiteX5" fmla="*/ 2776520 w 4243589"/>
              <a:gd name="connsiteY5" fmla="*/ 0 h 18288"/>
              <a:gd name="connsiteX6" fmla="*/ 3297875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637362 w 4243589"/>
              <a:gd name="connsiteY9" fmla="*/ 18288 h 18288"/>
              <a:gd name="connsiteX10" fmla="*/ 3116007 w 4243589"/>
              <a:gd name="connsiteY10" fmla="*/ 18288 h 18288"/>
              <a:gd name="connsiteX11" fmla="*/ 2424908 w 4243589"/>
              <a:gd name="connsiteY11" fmla="*/ 18288 h 18288"/>
              <a:gd name="connsiteX12" fmla="*/ 1861117 w 4243589"/>
              <a:gd name="connsiteY12" fmla="*/ 18288 h 18288"/>
              <a:gd name="connsiteX13" fmla="*/ 1382198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61093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 fill">
            <a:extLst>
              <a:ext uri="{FF2B5EF4-FFF2-40B4-BE49-F238E27FC236}">
                <a16:creationId xmlns:a16="http://schemas.microsoft.com/office/drawing/2014/main" id="{CB49665F-0298-4449-8D2D-209989CB9EE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Color 2">
            <a:extLst>
              <a:ext uri="{FF2B5EF4-FFF2-40B4-BE49-F238E27FC236}">
                <a16:creationId xmlns:a16="http://schemas.microsoft.com/office/drawing/2014/main" id="{A71EEC14-174A-46FA-B046-47475045713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EB6CB95-E653-4C6C-AE51-62FD848E8D5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889" y="-2"/>
            <a:ext cx="3468234" cy="6858000"/>
            <a:chOff x="651279" y="598259"/>
            <a:chExt cx="10889442" cy="5680742"/>
          </a:xfrm>
        </p:grpSpPr>
        <p:sp>
          <p:nvSpPr>
            <p:cNvPr id="14" name="Color">
              <a:extLst>
                <a:ext uri="{FF2B5EF4-FFF2-40B4-BE49-F238E27FC236}">
                  <a16:creationId xmlns:a16="http://schemas.microsoft.com/office/drawing/2014/main" id="{BDD3CB8E-ABA7-4F37-BB2C-64FFD198138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Color">
              <a:extLst>
                <a:ext uri="{FF2B5EF4-FFF2-40B4-BE49-F238E27FC236}">
                  <a16:creationId xmlns:a16="http://schemas.microsoft.com/office/drawing/2014/main" id="{C2CA788A-B2FD-494C-BED0-83E31F6DFFD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3F5E015-E085-4624-B431-B4241444868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4DDB60AE-8B9C-4BA0-93DC-F8C9EBF6D8B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9F247760-BE07-41A2-969E-570081E6552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7A70BD2-76FC-4BDD-9E64-3B93D5EF3692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AADD9643-5489-42CB-9762-FBAC2AAE9FB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9A2C16E-2745-4E3D-BECC-D66755221E3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52E5A063-571D-4461-9869-B3E93F6E69DD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66019AD-E33B-4DBF-BAD3-AE361160316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DD5C875-AE6C-1009-E66C-878C9F1868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1325880" y="1947672"/>
            <a:ext cx="5961888" cy="2788920"/>
          </a:xfrm>
        </p:spPr>
        <p:txBody>
          <a:bodyPr anchor="ctr">
            <a:normAutofit/>
          </a:bodyPr>
          <a:lstStyle/>
          <a:p>
            <a:r>
              <a:rPr lang="en-US" sz="4800" i="1">
                <a:solidFill>
                  <a:schemeClr val="bg1"/>
                </a:solidFill>
                <a:cs typeface="Calibri Light"/>
              </a:rPr>
              <a:t>Φορτίο...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9A00A50-24D3-E871-CEA6-29E16A65C62F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3794296" y="288758"/>
          <a:ext cx="7559504" cy="62852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028336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C608C5-802F-1936-5366-73B1E847E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4261" y="386930"/>
            <a:ext cx="9653643" cy="1188950"/>
          </a:xfrm>
        </p:spPr>
        <p:txBody>
          <a:bodyPr anchor="b">
            <a:normAutofit fontScale="90000"/>
          </a:bodyPr>
          <a:lstStyle/>
          <a:p>
            <a:r>
              <a:rPr lang="en-US" sz="5400" i="1" dirty="0" err="1">
                <a:cs typeface="Calibri Light"/>
              </a:rPr>
              <a:t>Φορτίο</a:t>
            </a:r>
            <a:r>
              <a:rPr lang="en-US" sz="5400" i="1" dirty="0">
                <a:cs typeface="Calibri Light"/>
              </a:rPr>
              <a:t>..β</a:t>
            </a:r>
            <a:r>
              <a:rPr lang="en-US" sz="5400" i="1" dirty="0" err="1">
                <a:cs typeface="Calibri Light"/>
              </a:rPr>
              <a:t>ελτίωση</a:t>
            </a:r>
            <a:r>
              <a:rPr lang="en-US" sz="5400" i="1" dirty="0">
                <a:cs typeface="Calibri Light"/>
              </a:rPr>
              <a:t> </a:t>
            </a:r>
            <a:r>
              <a:rPr lang="en-US" sz="5400" i="1" dirty="0" err="1">
                <a:cs typeface="Calibri Light"/>
              </a:rPr>
              <a:t>μυϊκής</a:t>
            </a:r>
            <a:r>
              <a:rPr lang="en-US" sz="5400" i="1" dirty="0">
                <a:cs typeface="Calibri Light"/>
              </a:rPr>
              <a:t> </a:t>
            </a:r>
            <a:r>
              <a:rPr lang="en-US" sz="5400" i="1" dirty="0" err="1">
                <a:cs typeface="Calibri Light"/>
              </a:rPr>
              <a:t>δύν</a:t>
            </a:r>
            <a:r>
              <a:rPr lang="en-US" sz="5400" i="1" dirty="0">
                <a:cs typeface="Calibri Light"/>
              </a:rPr>
              <a:t>α</a:t>
            </a:r>
            <a:r>
              <a:rPr lang="en-US" sz="5400" i="1" dirty="0" err="1">
                <a:cs typeface="Calibri Light"/>
              </a:rPr>
              <a:t>μης</a:t>
            </a:r>
          </a:p>
        </p:txBody>
      </p:sp>
      <p:grpSp>
        <p:nvGrpSpPr>
          <p:cNvPr id="31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32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231B4E75-8813-027B-E277-FDFA0C161A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599509"/>
            <a:ext cx="10143668" cy="343553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400" dirty="0" err="1">
                <a:ea typeface="+mn-lt"/>
                <a:cs typeface="+mn-lt"/>
              </a:rPr>
              <a:t>Πρότ</a:t>
            </a:r>
            <a:r>
              <a:rPr lang="en-US" sz="2400" dirty="0">
                <a:ea typeface="+mn-lt"/>
                <a:cs typeface="+mn-lt"/>
              </a:rPr>
              <a:t>α</a:t>
            </a:r>
            <a:r>
              <a:rPr lang="en-US" sz="2400" dirty="0" err="1">
                <a:ea typeface="+mn-lt"/>
                <a:cs typeface="+mn-lt"/>
              </a:rPr>
              <a:t>ση</a:t>
            </a:r>
            <a:r>
              <a:rPr lang="en-US" sz="2400" dirty="0">
                <a:ea typeface="+mn-lt"/>
                <a:cs typeface="+mn-lt"/>
              </a:rPr>
              <a:t> </a:t>
            </a:r>
            <a:r>
              <a:rPr lang="en-US" sz="2400" dirty="0" err="1">
                <a:ea typeface="+mn-lt"/>
                <a:cs typeface="+mn-lt"/>
              </a:rPr>
              <a:t>γι</a:t>
            </a:r>
            <a:r>
              <a:rPr lang="en-US" sz="2400" dirty="0">
                <a:ea typeface="+mn-lt"/>
                <a:cs typeface="+mn-lt"/>
              </a:rPr>
              <a:t>α </a:t>
            </a:r>
            <a:r>
              <a:rPr lang="en-US" sz="2400" dirty="0" err="1">
                <a:ea typeface="+mn-lt"/>
                <a:cs typeface="+mn-lt"/>
              </a:rPr>
              <a:t>φορτίο</a:t>
            </a:r>
            <a:r>
              <a:rPr lang="en-US" sz="2400" dirty="0">
                <a:ea typeface="+mn-lt"/>
                <a:cs typeface="+mn-lt"/>
              </a:rPr>
              <a:t> </a:t>
            </a:r>
            <a:r>
              <a:rPr lang="en-US" sz="2400" dirty="0" err="1">
                <a:ea typeface="+mn-lt"/>
                <a:cs typeface="+mn-lt"/>
              </a:rPr>
              <a:t>μεγ</a:t>
            </a:r>
            <a:r>
              <a:rPr lang="en-US" sz="2400" dirty="0">
                <a:ea typeface="+mn-lt"/>
                <a:cs typeface="+mn-lt"/>
              </a:rPr>
              <a:t>α</a:t>
            </a:r>
            <a:r>
              <a:rPr lang="en-US" sz="2400" dirty="0" err="1">
                <a:ea typeface="+mn-lt"/>
                <a:cs typeface="+mn-lt"/>
              </a:rPr>
              <a:t>λύτερο</a:t>
            </a:r>
            <a:r>
              <a:rPr lang="en-US" sz="2400" dirty="0">
                <a:ea typeface="+mn-lt"/>
                <a:cs typeface="+mn-lt"/>
              </a:rPr>
              <a:t> από α</a:t>
            </a:r>
            <a:r>
              <a:rPr lang="en-US" sz="2400" dirty="0" err="1">
                <a:ea typeface="+mn-lt"/>
                <a:cs typeface="+mn-lt"/>
              </a:rPr>
              <a:t>υτό</a:t>
            </a:r>
            <a:r>
              <a:rPr lang="en-US" sz="2400" dirty="0">
                <a:ea typeface="+mn-lt"/>
                <a:cs typeface="+mn-lt"/>
              </a:rPr>
              <a:t> π</a:t>
            </a:r>
            <a:r>
              <a:rPr lang="en-US" sz="2400" dirty="0" err="1">
                <a:ea typeface="+mn-lt"/>
                <a:cs typeface="+mn-lt"/>
              </a:rPr>
              <a:t>ου</a:t>
            </a:r>
            <a:r>
              <a:rPr lang="en-US" sz="2400" dirty="0">
                <a:ea typeface="+mn-lt"/>
                <a:cs typeface="+mn-lt"/>
              </a:rPr>
              <a:t> μπ</a:t>
            </a:r>
            <a:r>
              <a:rPr lang="en-US" sz="2400" dirty="0" err="1">
                <a:ea typeface="+mn-lt"/>
                <a:cs typeface="+mn-lt"/>
              </a:rPr>
              <a:t>ορεί</a:t>
            </a:r>
            <a:r>
              <a:rPr lang="en-US" sz="2400" dirty="0">
                <a:ea typeface="+mn-lt"/>
                <a:cs typeface="+mn-lt"/>
              </a:rPr>
              <a:t> να α</a:t>
            </a:r>
            <a:r>
              <a:rPr lang="en-US" sz="2400" dirty="0" err="1">
                <a:ea typeface="+mn-lt"/>
                <a:cs typeface="+mn-lt"/>
              </a:rPr>
              <a:t>νυψωθεί</a:t>
            </a:r>
            <a:r>
              <a:rPr lang="en-US" sz="2400" dirty="0">
                <a:ea typeface="+mn-lt"/>
                <a:cs typeface="+mn-lt"/>
              </a:rPr>
              <a:t> </a:t>
            </a:r>
            <a:r>
              <a:rPr lang="en-US" sz="2400" dirty="0" err="1">
                <a:ea typeface="+mn-lt"/>
                <a:cs typeface="+mn-lt"/>
              </a:rPr>
              <a:t>γι</a:t>
            </a:r>
            <a:r>
              <a:rPr lang="en-US" sz="2400" dirty="0">
                <a:ea typeface="+mn-lt"/>
                <a:cs typeface="+mn-lt"/>
              </a:rPr>
              <a:t>α π</a:t>
            </a:r>
            <a:r>
              <a:rPr lang="en-US" sz="2400" dirty="0" err="1">
                <a:ea typeface="+mn-lt"/>
                <a:cs typeface="+mn-lt"/>
              </a:rPr>
              <a:t>άνω</a:t>
            </a:r>
            <a:r>
              <a:rPr lang="en-US" sz="2400" dirty="0">
                <a:ea typeface="+mn-lt"/>
                <a:cs typeface="+mn-lt"/>
              </a:rPr>
              <a:t> από 10ΜΕ, </a:t>
            </a:r>
            <a:r>
              <a:rPr lang="en-US" sz="2400" dirty="0" err="1">
                <a:ea typeface="+mn-lt"/>
                <a:cs typeface="+mn-lt"/>
              </a:rPr>
              <a:t>μέτριος</a:t>
            </a:r>
            <a:r>
              <a:rPr lang="en-US" sz="2400" dirty="0">
                <a:ea typeface="+mn-lt"/>
                <a:cs typeface="+mn-lt"/>
              </a:rPr>
              <a:t> </a:t>
            </a:r>
            <a:r>
              <a:rPr lang="en-US" sz="2400" dirty="0" err="1">
                <a:ea typeface="+mn-lt"/>
                <a:cs typeface="+mn-lt"/>
              </a:rPr>
              <a:t>έως</a:t>
            </a:r>
            <a:r>
              <a:rPr lang="en-US" sz="2400" dirty="0">
                <a:ea typeface="+mn-lt"/>
                <a:cs typeface="+mn-lt"/>
              </a:rPr>
              <a:t> </a:t>
            </a:r>
            <a:r>
              <a:rPr lang="en-US" sz="2400" dirty="0" err="1">
                <a:ea typeface="+mn-lt"/>
                <a:cs typeface="+mn-lt"/>
              </a:rPr>
              <a:t>υψηλός</a:t>
            </a:r>
            <a:r>
              <a:rPr lang="en-US" sz="2400" dirty="0">
                <a:ea typeface="+mn-lt"/>
                <a:cs typeface="+mn-lt"/>
              </a:rPr>
              <a:t> α</a:t>
            </a:r>
            <a:r>
              <a:rPr lang="en-US" sz="2400" dirty="0" err="1">
                <a:ea typeface="+mn-lt"/>
                <a:cs typeface="+mn-lt"/>
              </a:rPr>
              <a:t>ριθμός</a:t>
            </a:r>
            <a:r>
              <a:rPr lang="en-US" sz="2400" dirty="0">
                <a:ea typeface="+mn-lt"/>
                <a:cs typeface="+mn-lt"/>
              </a:rPr>
              <a:t> </a:t>
            </a:r>
            <a:r>
              <a:rPr lang="en-US" sz="2400" dirty="0" err="1">
                <a:ea typeface="+mn-lt"/>
                <a:cs typeface="+mn-lt"/>
              </a:rPr>
              <a:t>σειρών</a:t>
            </a:r>
            <a:r>
              <a:rPr lang="en-US" sz="2400" dirty="0">
                <a:ea typeface="+mn-lt"/>
                <a:cs typeface="+mn-lt"/>
              </a:rPr>
              <a:t>, </a:t>
            </a:r>
            <a:r>
              <a:rPr lang="en-US" sz="2400" dirty="0" err="1">
                <a:ea typeface="+mn-lt"/>
                <a:cs typeface="+mn-lt"/>
              </a:rPr>
              <a:t>μικρό</a:t>
            </a:r>
            <a:r>
              <a:rPr lang="en-US" sz="2400" dirty="0">
                <a:ea typeface="+mn-lt"/>
                <a:cs typeface="+mn-lt"/>
              </a:rPr>
              <a:t> </a:t>
            </a:r>
            <a:r>
              <a:rPr lang="en-US" sz="2400" dirty="0" err="1">
                <a:ea typeface="+mn-lt"/>
                <a:cs typeface="+mn-lt"/>
              </a:rPr>
              <a:t>διάλειμμ</a:t>
            </a:r>
            <a:r>
              <a:rPr lang="en-US" sz="2400" dirty="0">
                <a:ea typeface="+mn-lt"/>
                <a:cs typeface="+mn-lt"/>
              </a:rPr>
              <a:t>α (</a:t>
            </a:r>
            <a:r>
              <a:rPr lang="en-US" sz="2400" dirty="0" err="1">
                <a:ea typeface="+mn-lt"/>
                <a:cs typeface="+mn-lt"/>
              </a:rPr>
              <a:t>όχι</a:t>
            </a:r>
            <a:r>
              <a:rPr lang="en-US" sz="2400" dirty="0">
                <a:ea typeface="+mn-lt"/>
                <a:cs typeface="+mn-lt"/>
              </a:rPr>
              <a:t> π</a:t>
            </a:r>
            <a:r>
              <a:rPr lang="en-US" sz="2400" dirty="0" err="1">
                <a:ea typeface="+mn-lt"/>
                <a:cs typeface="+mn-lt"/>
              </a:rPr>
              <a:t>άνω</a:t>
            </a:r>
            <a:r>
              <a:rPr lang="en-US" sz="2400" dirty="0">
                <a:ea typeface="+mn-lt"/>
                <a:cs typeface="+mn-lt"/>
              </a:rPr>
              <a:t> από 90'')</a:t>
            </a:r>
          </a:p>
          <a:p>
            <a:r>
              <a:rPr lang="en-US" sz="2400" dirty="0" err="1">
                <a:ea typeface="+mn-lt"/>
                <a:cs typeface="+mn-lt"/>
              </a:rPr>
              <a:t>Πρόσφ</a:t>
            </a:r>
            <a:r>
              <a:rPr lang="en-US" sz="2400" dirty="0">
                <a:ea typeface="+mn-lt"/>
                <a:cs typeface="+mn-lt"/>
              </a:rPr>
              <a:t>α</a:t>
            </a:r>
            <a:r>
              <a:rPr lang="en-US" sz="2400" dirty="0" err="1">
                <a:ea typeface="+mn-lt"/>
                <a:cs typeface="+mn-lt"/>
              </a:rPr>
              <a:t>τες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μελέτες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δείχνουν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οφέλη</a:t>
            </a:r>
            <a:r>
              <a:rPr lang="en-US" sz="2400" dirty="0">
                <a:ea typeface="+mn-lt"/>
                <a:cs typeface="+mn-lt"/>
              </a:rPr>
              <a:t> και </a:t>
            </a:r>
            <a:r>
              <a:rPr lang="en-US" sz="2400" dirty="0" err="1">
                <a:ea typeface="+mn-lt"/>
                <a:cs typeface="+mn-lt"/>
              </a:rPr>
              <a:t>με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μι</a:t>
            </a:r>
            <a:r>
              <a:rPr lang="en-US" sz="2400" dirty="0">
                <a:ea typeface="+mn-lt"/>
                <a:cs typeface="+mn-lt"/>
              </a:rPr>
              <a:t>α </a:t>
            </a:r>
            <a:r>
              <a:rPr lang="en-US" sz="2400" dirty="0" err="1">
                <a:ea typeface="+mn-lt"/>
                <a:cs typeface="+mn-lt"/>
              </a:rPr>
              <a:t>σειρά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εκτέλεσης</a:t>
            </a:r>
            <a:r>
              <a:rPr lang="en-US" sz="2400" dirty="0">
                <a:ea typeface="+mn-lt"/>
                <a:cs typeface="+mn-lt"/>
              </a:rPr>
              <a:t>. Η </a:t>
            </a:r>
            <a:r>
              <a:rPr lang="en-US" sz="2400" dirty="0" err="1">
                <a:ea typeface="+mn-lt"/>
                <a:cs typeface="+mn-lt"/>
              </a:rPr>
              <a:t>δι</a:t>
            </a:r>
            <a:r>
              <a:rPr lang="en-US" sz="2400" dirty="0">
                <a:ea typeface="+mn-lt"/>
                <a:cs typeface="+mn-lt"/>
              </a:rPr>
              <a:t>α</a:t>
            </a:r>
            <a:r>
              <a:rPr lang="en-US" sz="2400" dirty="0" err="1">
                <a:ea typeface="+mn-lt"/>
                <a:cs typeface="+mn-lt"/>
              </a:rPr>
              <a:t>φορά</a:t>
            </a:r>
            <a:r>
              <a:rPr lang="en-US" sz="2400" dirty="0">
                <a:ea typeface="+mn-lt"/>
                <a:cs typeface="+mn-lt"/>
              </a:rPr>
              <a:t> α</a:t>
            </a:r>
            <a:r>
              <a:rPr lang="en-US" sz="2400" dirty="0" err="1">
                <a:ea typeface="+mn-lt"/>
                <a:cs typeface="+mn-lt"/>
              </a:rPr>
              <a:t>νάμεσ</a:t>
            </a:r>
            <a:r>
              <a:rPr lang="en-US" sz="2400" dirty="0">
                <a:ea typeface="+mn-lt"/>
                <a:cs typeface="+mn-lt"/>
              </a:rPr>
              <a:t>α </a:t>
            </a:r>
            <a:r>
              <a:rPr lang="en-US" sz="2400" dirty="0" err="1">
                <a:ea typeface="+mn-lt"/>
                <a:cs typeface="+mn-lt"/>
              </a:rPr>
              <a:t>σε</a:t>
            </a:r>
            <a:r>
              <a:rPr lang="en-US" sz="2400" dirty="0">
                <a:ea typeface="+mn-lt"/>
                <a:cs typeface="+mn-lt"/>
              </a:rPr>
              <a:t> 1 &amp; 3 </a:t>
            </a:r>
            <a:r>
              <a:rPr lang="en-US" sz="2400" dirty="0" err="1">
                <a:ea typeface="+mn-lt"/>
                <a:cs typeface="+mn-lt"/>
              </a:rPr>
              <a:t>σειρές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εκτέλεσης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είν</a:t>
            </a:r>
            <a:r>
              <a:rPr lang="en-US" sz="2400" dirty="0">
                <a:ea typeface="+mn-lt"/>
                <a:cs typeface="+mn-lt"/>
              </a:rPr>
              <a:t>αι </a:t>
            </a:r>
            <a:r>
              <a:rPr lang="en-US" sz="2400" dirty="0" err="1">
                <a:ea typeface="+mn-lt"/>
                <a:cs typeface="+mn-lt"/>
              </a:rPr>
              <a:t>μικρή</a:t>
            </a:r>
          </a:p>
          <a:p>
            <a:pPr lvl="1"/>
            <a:r>
              <a:rPr lang="en-US" dirty="0" err="1">
                <a:ea typeface="+mn-lt"/>
                <a:cs typeface="+mn-lt"/>
              </a:rPr>
              <a:t>Μείωση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χρόνου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εξάσκησης</a:t>
            </a:r>
          </a:p>
          <a:p>
            <a:pPr lvl="1"/>
            <a:r>
              <a:rPr lang="en-US" dirty="0" err="1">
                <a:ea typeface="+mn-lt"/>
                <a:cs typeface="+mn-lt"/>
              </a:rPr>
              <a:t>Ποικιλί</a:t>
            </a:r>
            <a:r>
              <a:rPr lang="en-US" dirty="0">
                <a:ea typeface="+mn-lt"/>
                <a:cs typeface="+mn-lt"/>
              </a:rPr>
              <a:t>α α</a:t>
            </a:r>
            <a:r>
              <a:rPr lang="en-US" dirty="0" err="1">
                <a:ea typeface="+mn-lt"/>
                <a:cs typeface="+mn-lt"/>
              </a:rPr>
              <a:t>σκήσεων</a:t>
            </a:r>
          </a:p>
          <a:p>
            <a:r>
              <a:rPr lang="en-US" sz="2400" dirty="0" err="1">
                <a:ea typeface="+mn-lt"/>
                <a:cs typeface="+mn-lt"/>
              </a:rPr>
              <a:t>Μελέτη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έδειξε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οφέλη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σε</a:t>
            </a:r>
            <a:r>
              <a:rPr lang="en-US" sz="2400" dirty="0">
                <a:ea typeface="+mn-lt"/>
                <a:cs typeface="+mn-lt"/>
              </a:rPr>
              <a:t> </a:t>
            </a:r>
            <a:r>
              <a:rPr lang="en-US" sz="2400" dirty="0" err="1">
                <a:ea typeface="+mn-lt"/>
                <a:cs typeface="+mn-lt"/>
              </a:rPr>
              <a:t>μεγάλο</a:t>
            </a:r>
            <a:r>
              <a:rPr lang="en-US" sz="2400" dirty="0">
                <a:ea typeface="+mn-lt"/>
                <a:cs typeface="+mn-lt"/>
              </a:rPr>
              <a:t> α</a:t>
            </a:r>
            <a:r>
              <a:rPr lang="en-US" sz="2400" dirty="0" err="1">
                <a:ea typeface="+mn-lt"/>
                <a:cs typeface="+mn-lt"/>
              </a:rPr>
              <a:t>ριθμό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σειρών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έν</a:t>
            </a:r>
            <a:r>
              <a:rPr lang="en-US" sz="2400" dirty="0">
                <a:ea typeface="+mn-lt"/>
                <a:cs typeface="+mn-lt"/>
              </a:rPr>
              <a:t>α</a:t>
            </a:r>
            <a:r>
              <a:rPr lang="en-US" sz="2400" dirty="0" err="1">
                <a:ea typeface="+mn-lt"/>
                <a:cs typeface="+mn-lt"/>
              </a:rPr>
              <a:t>ντι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US" sz="2400" dirty="0" err="1">
                <a:ea typeface="+mn-lt"/>
                <a:cs typeface="+mn-lt"/>
              </a:rPr>
              <a:t>μί</a:t>
            </a:r>
            <a:r>
              <a:rPr lang="en-US" sz="2400" dirty="0">
                <a:ea typeface="+mn-lt"/>
                <a:cs typeface="+mn-lt"/>
              </a:rPr>
              <a:t>ας (π</a:t>
            </a:r>
            <a:r>
              <a:rPr lang="en-US" sz="2400" dirty="0" err="1">
                <a:ea typeface="+mn-lt"/>
                <a:cs typeface="+mn-lt"/>
              </a:rPr>
              <a:t>οδοσφ</a:t>
            </a:r>
            <a:r>
              <a:rPr lang="en-US" sz="2400" dirty="0">
                <a:ea typeface="+mn-lt"/>
                <a:cs typeface="+mn-lt"/>
              </a:rPr>
              <a:t>α</a:t>
            </a:r>
            <a:r>
              <a:rPr lang="en-US" sz="2400" dirty="0" err="1">
                <a:ea typeface="+mn-lt"/>
                <a:cs typeface="+mn-lt"/>
              </a:rPr>
              <a:t>ιριστών</a:t>
            </a:r>
            <a:r>
              <a:rPr lang="en-US" sz="2400" dirty="0">
                <a:ea typeface="+mn-lt"/>
                <a:cs typeface="+mn-lt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5546334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07345F-1935-B137-466C-B82A1726DC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en-US" sz="5400">
                <a:cs typeface="Calibri Light"/>
              </a:rPr>
              <a:t>Περιοδικότητα</a:t>
            </a:r>
            <a:endParaRPr lang="en-US" sz="540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02E26D-7B11-4F3F-E579-5E7B3E79BF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599509"/>
            <a:ext cx="10143668" cy="3435531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indent="0">
              <a:buNone/>
            </a:pPr>
            <a:r>
              <a:rPr lang="en-US" sz="2400" u="sng" dirty="0">
                <a:cs typeface="Calibri"/>
              </a:rPr>
              <a:t>5 </a:t>
            </a:r>
            <a:r>
              <a:rPr lang="en-US" sz="2400" u="sng" dirty="0" err="1">
                <a:cs typeface="Calibri"/>
              </a:rPr>
              <a:t>φάσεις</a:t>
            </a:r>
            <a:endParaRPr lang="en-US" sz="2400" u="sng" dirty="0" err="1"/>
          </a:p>
          <a:p>
            <a:r>
              <a:rPr lang="en-US" sz="2400" dirty="0">
                <a:cs typeface="Calibri"/>
              </a:rPr>
              <a:t>1η: π</a:t>
            </a:r>
            <a:r>
              <a:rPr lang="en-US" sz="2400" dirty="0" err="1">
                <a:cs typeface="Calibri"/>
              </a:rPr>
              <a:t>ολλές</a:t>
            </a:r>
            <a:r>
              <a:rPr lang="en-US" sz="2400" dirty="0">
                <a:cs typeface="Calibri"/>
              </a:rPr>
              <a:t> επανα</a:t>
            </a:r>
            <a:r>
              <a:rPr lang="en-US" sz="2400" dirty="0" err="1">
                <a:cs typeface="Calibri"/>
              </a:rPr>
              <a:t>λήψεις</a:t>
            </a:r>
            <a:r>
              <a:rPr lang="en-US" sz="2400" dirty="0">
                <a:cs typeface="Calibri"/>
              </a:rPr>
              <a:t> &amp; </a:t>
            </a:r>
            <a:r>
              <a:rPr lang="en-US" sz="2400" dirty="0" err="1">
                <a:cs typeface="Calibri"/>
              </a:rPr>
              <a:t>σειρές</a:t>
            </a:r>
            <a:r>
              <a:rPr lang="en-US" sz="2400" dirty="0">
                <a:cs typeface="Calibri"/>
              </a:rPr>
              <a:t>, χα</a:t>
            </a:r>
            <a:r>
              <a:rPr lang="en-US" sz="2400" dirty="0" err="1">
                <a:cs typeface="Calibri"/>
              </a:rPr>
              <a:t>μηλή</a:t>
            </a:r>
            <a:r>
              <a:rPr lang="en-US" sz="2400" dirty="0">
                <a:cs typeface="Calibri"/>
              </a:rPr>
              <a:t> </a:t>
            </a:r>
            <a:r>
              <a:rPr lang="en-US" sz="2400" dirty="0" err="1">
                <a:cs typeface="Calibri"/>
              </a:rPr>
              <a:t>έντ</a:t>
            </a:r>
            <a:r>
              <a:rPr lang="en-US" sz="2400" dirty="0">
                <a:cs typeface="Calibri"/>
              </a:rPr>
              <a:t>α</a:t>
            </a:r>
            <a:r>
              <a:rPr lang="en-US" sz="2400" dirty="0" err="1">
                <a:cs typeface="Calibri"/>
              </a:rPr>
              <a:t>ση</a:t>
            </a:r>
            <a:r>
              <a:rPr lang="en-US" sz="2400" dirty="0">
                <a:cs typeface="Calibri"/>
              </a:rPr>
              <a:t> (</a:t>
            </a:r>
            <a:r>
              <a:rPr lang="en-US" sz="2400" dirty="0" err="1">
                <a:cs typeface="Calibri"/>
              </a:rPr>
              <a:t>μυϊκή</a:t>
            </a:r>
            <a:r>
              <a:rPr lang="en-US" sz="2400" dirty="0">
                <a:cs typeface="Calibri"/>
              </a:rPr>
              <a:t> υπ</a:t>
            </a:r>
            <a:r>
              <a:rPr lang="en-US" sz="2400" dirty="0" err="1">
                <a:cs typeface="Calibri"/>
              </a:rPr>
              <a:t>ερτροφί</a:t>
            </a:r>
            <a:r>
              <a:rPr lang="en-US" sz="2400" dirty="0">
                <a:cs typeface="Calibri"/>
              </a:rPr>
              <a:t>α)</a:t>
            </a:r>
          </a:p>
          <a:p>
            <a:r>
              <a:rPr lang="en-US" sz="2400" dirty="0">
                <a:cs typeface="Calibri"/>
              </a:rPr>
              <a:t>2η, 3η &amp; 4η: </a:t>
            </a:r>
            <a:r>
              <a:rPr lang="en-US" sz="2400" dirty="0" err="1">
                <a:cs typeface="Calibri"/>
              </a:rPr>
              <a:t>μειώνετ</a:t>
            </a:r>
            <a:r>
              <a:rPr lang="en-US" sz="2400" dirty="0">
                <a:cs typeface="Calibri"/>
              </a:rPr>
              <a:t>αι ο </a:t>
            </a:r>
            <a:r>
              <a:rPr lang="en-US" sz="2400" dirty="0" err="1">
                <a:cs typeface="Calibri"/>
              </a:rPr>
              <a:t>όγκος</a:t>
            </a:r>
            <a:r>
              <a:rPr lang="en-US" sz="2400" dirty="0">
                <a:cs typeface="Calibri"/>
              </a:rPr>
              <a:t>, α</a:t>
            </a:r>
            <a:r>
              <a:rPr lang="en-US" sz="2400" dirty="0" err="1">
                <a:cs typeface="Calibri"/>
              </a:rPr>
              <a:t>υξάνετ</a:t>
            </a:r>
            <a:r>
              <a:rPr lang="en-US" sz="2400" dirty="0">
                <a:cs typeface="Calibri"/>
              </a:rPr>
              <a:t>αι η </a:t>
            </a:r>
            <a:r>
              <a:rPr lang="en-US" sz="2400" dirty="0" err="1">
                <a:cs typeface="Calibri"/>
              </a:rPr>
              <a:t>έντ</a:t>
            </a:r>
            <a:r>
              <a:rPr lang="en-US" sz="2400" dirty="0">
                <a:cs typeface="Calibri"/>
              </a:rPr>
              <a:t>α</a:t>
            </a:r>
            <a:r>
              <a:rPr lang="en-US" sz="2400" dirty="0" err="1">
                <a:cs typeface="Calibri"/>
              </a:rPr>
              <a:t>ση</a:t>
            </a:r>
            <a:r>
              <a:rPr lang="en-US" sz="2400" dirty="0">
                <a:cs typeface="Calibri"/>
              </a:rPr>
              <a:t> (</a:t>
            </a:r>
            <a:r>
              <a:rPr lang="en-US" sz="2400" dirty="0" err="1">
                <a:cs typeface="Calibri"/>
              </a:rPr>
              <a:t>δύν</a:t>
            </a:r>
            <a:r>
              <a:rPr lang="en-US" sz="2400" dirty="0">
                <a:cs typeface="Calibri"/>
              </a:rPr>
              <a:t>α</a:t>
            </a:r>
            <a:r>
              <a:rPr lang="en-US" sz="2400" dirty="0" err="1">
                <a:cs typeface="Calibri"/>
              </a:rPr>
              <a:t>μη</a:t>
            </a:r>
            <a:r>
              <a:rPr lang="en-US" sz="2400" dirty="0">
                <a:cs typeface="Calibri"/>
              </a:rPr>
              <a:t> - </a:t>
            </a:r>
            <a:r>
              <a:rPr lang="en-US" sz="2400" dirty="0" err="1">
                <a:cs typeface="Calibri"/>
              </a:rPr>
              <a:t>ισχύς</a:t>
            </a:r>
            <a:r>
              <a:rPr lang="en-US" sz="2400" dirty="0">
                <a:cs typeface="Calibri"/>
              </a:rPr>
              <a:t> - </a:t>
            </a:r>
            <a:r>
              <a:rPr lang="en-US" sz="2400" dirty="0" err="1">
                <a:cs typeface="Calibri"/>
              </a:rPr>
              <a:t>μέγιστη</a:t>
            </a:r>
            <a:r>
              <a:rPr lang="en-US" sz="2400" dirty="0">
                <a:cs typeface="Calibri"/>
              </a:rPr>
              <a:t> </a:t>
            </a:r>
            <a:r>
              <a:rPr lang="en-US" sz="2400" dirty="0" err="1">
                <a:cs typeface="Calibri"/>
              </a:rPr>
              <a:t>δύν</a:t>
            </a:r>
            <a:r>
              <a:rPr lang="en-US" sz="2400" dirty="0">
                <a:cs typeface="Calibri"/>
              </a:rPr>
              <a:t>α</a:t>
            </a:r>
            <a:r>
              <a:rPr lang="en-US" sz="2400" dirty="0" err="1">
                <a:cs typeface="Calibri"/>
              </a:rPr>
              <a:t>μη</a:t>
            </a:r>
            <a:r>
              <a:rPr lang="en-US" sz="2400" dirty="0">
                <a:cs typeface="Calibri"/>
              </a:rPr>
              <a:t>)</a:t>
            </a:r>
          </a:p>
          <a:p>
            <a:r>
              <a:rPr lang="en-US" sz="2400" dirty="0">
                <a:cs typeface="Calibri"/>
              </a:rPr>
              <a:t>5η: </a:t>
            </a:r>
            <a:r>
              <a:rPr lang="en-US" sz="2400" dirty="0" err="1">
                <a:cs typeface="Calibri"/>
              </a:rPr>
              <a:t>ενεργητική</a:t>
            </a:r>
            <a:r>
              <a:rPr lang="en-US" sz="2400" dirty="0">
                <a:cs typeface="Calibri"/>
              </a:rPr>
              <a:t> απ</a:t>
            </a:r>
            <a:r>
              <a:rPr lang="en-US" sz="2400" dirty="0" err="1">
                <a:cs typeface="Calibri"/>
              </a:rPr>
              <a:t>οκ</a:t>
            </a:r>
            <a:r>
              <a:rPr lang="en-US" sz="2400" dirty="0">
                <a:cs typeface="Calibri"/>
              </a:rPr>
              <a:t>α</a:t>
            </a:r>
            <a:r>
              <a:rPr lang="en-US" sz="2400" dirty="0" err="1">
                <a:cs typeface="Calibri"/>
              </a:rPr>
              <a:t>τάστ</a:t>
            </a:r>
            <a:r>
              <a:rPr lang="en-US" sz="2400" dirty="0">
                <a:cs typeface="Calibri"/>
              </a:rPr>
              <a:t>α</a:t>
            </a:r>
            <a:r>
              <a:rPr lang="en-US" sz="2400" dirty="0" err="1">
                <a:cs typeface="Calibri"/>
              </a:rPr>
              <a:t>ση</a:t>
            </a:r>
          </a:p>
          <a:p>
            <a:endParaRPr lang="en-US" sz="2400">
              <a:cs typeface="Calibri"/>
            </a:endParaRPr>
          </a:p>
          <a:p>
            <a:pPr marL="0" indent="0">
              <a:buNone/>
            </a:pPr>
            <a:r>
              <a:rPr lang="en-US" sz="2400" dirty="0">
                <a:cs typeface="Calibri"/>
              </a:rPr>
              <a:t>Επα</a:t>
            </a:r>
            <a:r>
              <a:rPr lang="en-US" sz="2400" dirty="0" err="1">
                <a:cs typeface="Calibri"/>
              </a:rPr>
              <a:t>νάληψη</a:t>
            </a:r>
            <a:r>
              <a:rPr lang="en-US" sz="2400" dirty="0">
                <a:cs typeface="Calibri"/>
              </a:rPr>
              <a:t> </a:t>
            </a:r>
            <a:r>
              <a:rPr lang="en-US" sz="2400" dirty="0" err="1">
                <a:cs typeface="Calibri"/>
              </a:rPr>
              <a:t>κύκλου</a:t>
            </a:r>
          </a:p>
          <a:p>
            <a:pPr marL="0" indent="0">
              <a:buNone/>
            </a:pPr>
            <a:r>
              <a:rPr lang="en-US" sz="2400" dirty="0" err="1">
                <a:cs typeface="Calibri"/>
              </a:rPr>
              <a:t>Έν</a:t>
            </a:r>
            <a:r>
              <a:rPr lang="en-US" sz="2400" dirty="0">
                <a:cs typeface="Calibri"/>
              </a:rPr>
              <a:t>ας, </a:t>
            </a:r>
            <a:r>
              <a:rPr lang="en-US" sz="2400" dirty="0" err="1">
                <a:cs typeface="Calibri"/>
              </a:rPr>
              <a:t>δύο</a:t>
            </a:r>
            <a:r>
              <a:rPr lang="en-US" sz="2400" dirty="0">
                <a:cs typeface="Calibri"/>
              </a:rPr>
              <a:t> ή </a:t>
            </a:r>
            <a:r>
              <a:rPr lang="en-US" sz="2400" dirty="0" err="1">
                <a:cs typeface="Calibri"/>
              </a:rPr>
              <a:t>τρεις</a:t>
            </a:r>
            <a:r>
              <a:rPr lang="en-US" sz="2400" dirty="0">
                <a:cs typeface="Calibri"/>
              </a:rPr>
              <a:t> </a:t>
            </a:r>
            <a:r>
              <a:rPr lang="en-US" sz="2400" dirty="0" err="1">
                <a:cs typeface="Calibri"/>
              </a:rPr>
              <a:t>ετησίως</a:t>
            </a:r>
          </a:p>
        </p:txBody>
      </p:sp>
    </p:spTree>
    <p:extLst>
      <p:ext uri="{BB962C8B-B14F-4D97-AF65-F5344CB8AC3E}">
        <p14:creationId xmlns:p14="http://schemas.microsoft.com/office/powerpoint/2010/main" val="29185772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F60D87-63D8-4119-2FF2-CCE55249D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5400">
                <a:cs typeface="Calibri Light"/>
              </a:rPr>
              <a:t>Μυϊκή δύναμη</a:t>
            </a:r>
            <a:endParaRPr lang="en-US" sz="5400"/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=""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C57C86-F2DF-BEB1-7A6A-AF7144BC9F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200" i="1" u="sng" dirty="0" err="1">
                <a:cs typeface="Calibri"/>
              </a:rPr>
              <a:t>Ικ</a:t>
            </a:r>
            <a:r>
              <a:rPr lang="en-US" sz="2200" i="1" u="sng" dirty="0">
                <a:cs typeface="Calibri"/>
              </a:rPr>
              <a:t>α</a:t>
            </a:r>
            <a:r>
              <a:rPr lang="en-US" sz="2200" i="1" u="sng" dirty="0" err="1">
                <a:cs typeface="Calibri"/>
              </a:rPr>
              <a:t>νότητ</a:t>
            </a:r>
            <a:r>
              <a:rPr lang="en-US" sz="2200" i="1" u="sng" dirty="0">
                <a:cs typeface="Calibri"/>
              </a:rPr>
              <a:t>α </a:t>
            </a:r>
            <a:r>
              <a:rPr lang="en-US" sz="2200" i="1" u="sng" dirty="0" err="1">
                <a:cs typeface="Calibri"/>
              </a:rPr>
              <a:t>του</a:t>
            </a:r>
            <a:r>
              <a:rPr lang="en-US" sz="2200" i="1" u="sng" dirty="0">
                <a:cs typeface="Calibri"/>
              </a:rPr>
              <a:t> </a:t>
            </a:r>
            <a:r>
              <a:rPr lang="en-US" sz="2200" i="1" u="sng" dirty="0" err="1">
                <a:cs typeface="Calibri"/>
              </a:rPr>
              <a:t>μυοσκελετικού</a:t>
            </a:r>
            <a:r>
              <a:rPr lang="en-US" sz="2200" i="1" u="sng" dirty="0">
                <a:cs typeface="Calibri"/>
              </a:rPr>
              <a:t> να υπ</a:t>
            </a:r>
            <a:r>
              <a:rPr lang="en-US" sz="2200" i="1" u="sng" dirty="0" err="1">
                <a:cs typeface="Calibri"/>
              </a:rPr>
              <a:t>ερνικά</a:t>
            </a:r>
            <a:r>
              <a:rPr lang="en-US" sz="2200" i="1" u="sng" dirty="0">
                <a:cs typeface="Calibri"/>
              </a:rPr>
              <a:t> ή να α</a:t>
            </a:r>
            <a:r>
              <a:rPr lang="en-US" sz="2200" i="1" u="sng" dirty="0" err="1">
                <a:cs typeface="Calibri"/>
              </a:rPr>
              <a:t>ντιστέκετ</a:t>
            </a:r>
            <a:r>
              <a:rPr lang="en-US" sz="2200" i="1" u="sng" dirty="0">
                <a:cs typeface="Calibri"/>
              </a:rPr>
              <a:t>αι </a:t>
            </a:r>
            <a:r>
              <a:rPr lang="en-US" sz="2200" i="1" u="sng" dirty="0" err="1">
                <a:cs typeface="Calibri"/>
              </a:rPr>
              <a:t>σε</a:t>
            </a:r>
            <a:r>
              <a:rPr lang="en-US" sz="2200" i="1" u="sng" dirty="0">
                <a:cs typeface="Calibri"/>
              </a:rPr>
              <a:t> </a:t>
            </a:r>
            <a:r>
              <a:rPr lang="en-US" sz="2200" i="1" u="sng" dirty="0" err="1">
                <a:cs typeface="Calibri"/>
              </a:rPr>
              <a:t>εξωτερικές</a:t>
            </a:r>
            <a:r>
              <a:rPr lang="en-US" sz="2200" i="1" u="sng" dirty="0">
                <a:cs typeface="Calibri"/>
              </a:rPr>
              <a:t> </a:t>
            </a:r>
            <a:r>
              <a:rPr lang="en-US" sz="2200" i="1" u="sng" dirty="0" err="1">
                <a:cs typeface="Calibri"/>
              </a:rPr>
              <a:t>δυνάμεις</a:t>
            </a:r>
          </a:p>
          <a:p>
            <a:r>
              <a:rPr lang="el-GR" sz="2200" b="1" dirty="0" smtClean="0">
                <a:cs typeface="Calibri"/>
              </a:rPr>
              <a:t>Μ</a:t>
            </a:r>
            <a:r>
              <a:rPr lang="en-US" sz="2200" b="1" dirty="0" err="1" smtClean="0">
                <a:cs typeface="Calibri"/>
              </a:rPr>
              <a:t>έγιστη</a:t>
            </a:r>
            <a:r>
              <a:rPr lang="en-US" sz="2200" b="1" dirty="0" smtClean="0">
                <a:cs typeface="Calibri"/>
              </a:rPr>
              <a:t> </a:t>
            </a:r>
            <a:r>
              <a:rPr lang="en-US" sz="2200" b="1" dirty="0" err="1" smtClean="0">
                <a:cs typeface="Calibri"/>
              </a:rPr>
              <a:t>δύν</a:t>
            </a:r>
            <a:r>
              <a:rPr lang="en-US" sz="2200" b="1" dirty="0" smtClean="0">
                <a:cs typeface="Calibri"/>
              </a:rPr>
              <a:t>αμη</a:t>
            </a:r>
            <a:r>
              <a:rPr lang="el-GR" sz="2200" b="1" dirty="0" smtClean="0">
                <a:cs typeface="Calibri"/>
              </a:rPr>
              <a:t> </a:t>
            </a:r>
            <a:r>
              <a:rPr lang="el-GR" sz="2200" dirty="0" smtClean="0">
                <a:cs typeface="Calibri"/>
              </a:rPr>
              <a:t>καλείται η τιμή δύναμης</a:t>
            </a:r>
            <a:r>
              <a:rPr lang="en-US" sz="2200" dirty="0" smtClean="0">
                <a:cs typeface="Calibri"/>
              </a:rPr>
              <a:t> π</a:t>
            </a:r>
            <a:r>
              <a:rPr lang="en-US" sz="2200" dirty="0" err="1" smtClean="0">
                <a:cs typeface="Calibri"/>
              </a:rPr>
              <a:t>ου</a:t>
            </a:r>
            <a:r>
              <a:rPr lang="en-US" sz="2200" dirty="0" smtClean="0">
                <a:cs typeface="Calibri"/>
              </a:rPr>
              <a:t> </a:t>
            </a:r>
            <a:r>
              <a:rPr lang="el-GR" sz="2200" dirty="0" smtClean="0">
                <a:cs typeface="Calibri"/>
              </a:rPr>
              <a:t>μπορεί να ασκήσει το </a:t>
            </a:r>
            <a:r>
              <a:rPr lang="el-GR" sz="2200" dirty="0" err="1" smtClean="0">
                <a:cs typeface="Calibri"/>
              </a:rPr>
              <a:t>νευρομυϊκό</a:t>
            </a:r>
            <a:r>
              <a:rPr lang="el-GR" sz="2200" dirty="0" smtClean="0">
                <a:cs typeface="Calibri"/>
              </a:rPr>
              <a:t> σύστημα σε μέγιστη συστολή με τη θέληση του</a:t>
            </a:r>
            <a:endParaRPr lang="en-US" sz="2200" dirty="0" smtClean="0">
              <a:cs typeface="Calibri"/>
            </a:endParaRPr>
          </a:p>
          <a:p>
            <a:r>
              <a:rPr lang="en-US" sz="2200" dirty="0" smtClean="0">
                <a:cs typeface="Calibri"/>
              </a:rPr>
              <a:t>1-μέγιστη επα</a:t>
            </a:r>
            <a:r>
              <a:rPr lang="en-US" sz="2200" dirty="0" err="1" smtClean="0">
                <a:cs typeface="Calibri"/>
              </a:rPr>
              <a:t>νάληψη</a:t>
            </a:r>
            <a:r>
              <a:rPr lang="en-US" sz="2200" dirty="0" smtClean="0">
                <a:cs typeface="Calibri"/>
              </a:rPr>
              <a:t> / 1ΜΕ </a:t>
            </a:r>
            <a:endParaRPr lang="en-US" sz="2200" dirty="0">
              <a:cs typeface="Calibri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23579D70-4819-1360-01C3-743567B50C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rcRect r="2" b="13514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6D663F8-EEFD-E4DF-5D13-3B5E3B503ECF}"/>
              </a:ext>
            </a:extLst>
          </p:cNvPr>
          <p:cNvSpPr txBox="1"/>
          <p:nvPr/>
        </p:nvSpPr>
        <p:spPr>
          <a:xfrm>
            <a:off x="9129943" y="6657945"/>
            <a:ext cx="3062057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Αυτή η φωτογραφία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από Άγνωστος συντάκτης με άδεια χρήσης από 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CC BY-SA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571895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15">
            <a:extLst>
              <a:ext uri="{FF2B5EF4-FFF2-40B4-BE49-F238E27FC236}">
                <a16:creationId xmlns:a16="http://schemas.microsoft.com/office/drawing/2014/main" id="{86FF76B9-219D-4469-AF87-0236D29032F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 17">
            <a:extLst>
              <a:ext uri="{FF2B5EF4-FFF2-40B4-BE49-F238E27FC236}">
                <a16:creationId xmlns:a16="http://schemas.microsoft.com/office/drawing/2014/main" id="{DB88BD78-87E1-424D-B479-C37D8E41B1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0964637" y="2358"/>
            <a:ext cx="1876653" cy="1766008"/>
            <a:chOff x="-648769" y="2358"/>
            <a:chExt cx="1876653" cy="1766008"/>
          </a:xfrm>
        </p:grpSpPr>
        <p:sp>
          <p:nvSpPr>
            <p:cNvPr id="27" name="Freeform: Shape 18">
              <a:extLst>
                <a:ext uri="{FF2B5EF4-FFF2-40B4-BE49-F238E27FC236}">
                  <a16:creationId xmlns:a16="http://schemas.microsoft.com/office/drawing/2014/main" id="{C05EB894-9410-4B20-95E4-7A25101AB89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Rectangle 19">
              <a:extLst>
                <a:ext uri="{FF2B5EF4-FFF2-40B4-BE49-F238E27FC236}">
                  <a16:creationId xmlns:a16="http://schemas.microsoft.com/office/drawing/2014/main" id="{166E38B6-B050-4340-8E8F-3A971DADC03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9" name="Rectangle 21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3719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633C5E46-DAC5-4661-9C87-22B08E2A512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3436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A43EF73C-2D6C-883C-C26D-3B4120F555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728184" y="-1463294"/>
            <a:ext cx="6016762" cy="997149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839259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7F2656C1-5F67-BD63-8693-0625852E18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3361182" y="-2209800"/>
            <a:ext cx="5469636" cy="1127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880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6">
            <a:extLst>
              <a:ext uri="{FF2B5EF4-FFF2-40B4-BE49-F238E27FC236}">
                <a16:creationId xmlns:a16="http://schemas.microsoft.com/office/drawing/2014/main" id="{86FF76B9-219D-4469-AF87-0236D29032F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 8">
            <a:extLst>
              <a:ext uri="{FF2B5EF4-FFF2-40B4-BE49-F238E27FC236}">
                <a16:creationId xmlns:a16="http://schemas.microsoft.com/office/drawing/2014/main" id="{DB88BD78-87E1-424D-B479-C37D8E41B1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0964637" y="2358"/>
            <a:ext cx="1876653" cy="1766008"/>
            <a:chOff x="-648769" y="2358"/>
            <a:chExt cx="1876653" cy="1766008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05EB894-9410-4B20-95E4-7A25101AB89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66E38B6-B050-4340-8E8F-3A971DADC031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3719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633C5E46-DAC5-4661-9C87-22B08E2A512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3436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104403B5-8308-12D8-2379-376E688D08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7665" y="255279"/>
            <a:ext cx="7888067" cy="636181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551913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07345F-1935-B137-466C-B82A1726DC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389" y="386930"/>
            <a:ext cx="10886973" cy="1188950"/>
          </a:xfrm>
        </p:spPr>
        <p:txBody>
          <a:bodyPr anchor="b">
            <a:noAutofit/>
          </a:bodyPr>
          <a:lstStyle/>
          <a:p>
            <a:r>
              <a:rPr lang="el-GR" sz="4800" i="1" dirty="0" smtClean="0">
                <a:cs typeface="Calibri Light"/>
              </a:rPr>
              <a:t>Μέθοδοι επιβάρυνσης για τη βελτ</a:t>
            </a:r>
            <a:r>
              <a:rPr lang="el-GR" sz="4800" i="1" dirty="0" smtClean="0">
                <a:cs typeface="Calibri Light"/>
              </a:rPr>
              <a:t>ίωση της μέγιστης δύναμης</a:t>
            </a:r>
            <a:endParaRPr lang="en-US" sz="4800" i="1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02E26D-7B11-4F3F-E579-5E7B3E79BF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599509"/>
            <a:ext cx="10143668" cy="343553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514350" indent="-514350">
              <a:buFont typeface="+mj-lt"/>
              <a:buAutoNum type="romanLcPeriod"/>
            </a:pPr>
            <a:r>
              <a:rPr lang="el-GR" sz="2400" dirty="0" smtClean="0">
                <a:cs typeface="Calibri"/>
              </a:rPr>
              <a:t>Πυραμίδα: σε κάθε σετ – αύξηση του φορτίου &amp; μείωση του αριθμού των επαναλήψεων</a:t>
            </a:r>
          </a:p>
          <a:p>
            <a:pPr marL="514350" indent="-514350">
              <a:buFont typeface="+mj-lt"/>
              <a:buAutoNum type="romanLcPeriod"/>
            </a:pPr>
            <a:r>
              <a:rPr lang="el-GR" sz="2400" dirty="0" smtClean="0">
                <a:cs typeface="Calibri"/>
              </a:rPr>
              <a:t>Επίπεδη πυραμίδα: αύξηση του φορτίου μέχρι το επιθυμητό επίπεδο &amp; μετά αρκετά σετ στο ίδιο επίπεδο έντασης</a:t>
            </a:r>
          </a:p>
          <a:p>
            <a:pPr marL="514350" indent="-514350">
              <a:buFont typeface="+mj-lt"/>
              <a:buAutoNum type="romanLcPeriod"/>
            </a:pPr>
            <a:r>
              <a:rPr lang="el-GR" sz="2400" dirty="0" smtClean="0">
                <a:cs typeface="Calibri"/>
              </a:rPr>
              <a:t>Μέθοδος 3*6: 3 σετ των 6 επαναλήψεων με το ίδιο επίπεδο έντασης</a:t>
            </a:r>
          </a:p>
          <a:p>
            <a:pPr marL="514350" indent="-514350">
              <a:buFont typeface="+mj-lt"/>
              <a:buAutoNum type="romanLcPeriod"/>
            </a:pPr>
            <a:r>
              <a:rPr lang="el-GR" sz="2400" dirty="0" smtClean="0">
                <a:cs typeface="Calibri"/>
              </a:rPr>
              <a:t>Μέθοδος 6*6: 6 σετ των 6 επαναλήψεων με το ίδιο επίπεδο έντασης</a:t>
            </a:r>
            <a:endParaRPr lang="en-US" sz="2400" dirty="0" err="1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825937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AF1966E-FD40-4A4A-B61B-C4DF7FA05F0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7BFA19-D45E-416B-A404-7AF2F3F2701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E0105E7-23DB-4CF2-8258-FF47C7620F6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00231C-161A-ABCA-3CDB-8E05F71B2B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en-US" sz="4000">
                <a:cs typeface="Calibri Light"/>
              </a:rPr>
              <a:t>Βιβλιογραφία</a:t>
            </a:r>
            <a:endParaRPr lang="en-US" sz="40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74B4F7D-14B2-478B-8BF5-01E4E0C5D26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EED8EC-51D3-4761-3825-BBC58792B3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81943"/>
            <a:ext cx="10168128" cy="369502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200">
                <a:ea typeface="+mn-lt"/>
                <a:cs typeface="+mn-lt"/>
              </a:rPr>
              <a:t>Powers, S.K &amp; Howley, E.T. (2018). </a:t>
            </a:r>
            <a:r>
              <a:rPr lang="en-US" sz="2200" i="1">
                <a:ea typeface="+mn-lt"/>
                <a:cs typeface="+mn-lt"/>
              </a:rPr>
              <a:t>Φυσιολογία της άσκησης. Θεωρία και Εφαρμογές Ευρωστίας και Απόδοσης. </a:t>
            </a:r>
            <a:r>
              <a:rPr lang="en-US" sz="2200">
                <a:ea typeface="+mn-lt"/>
                <a:cs typeface="+mn-lt"/>
              </a:rPr>
              <a:t>(Επιμέλεια: Γ.Σ. Βράμπας). BROKEN HILL PUBLISHERS LTD.</a:t>
            </a:r>
          </a:p>
          <a:p>
            <a:r>
              <a:rPr lang="en-US" sz="2200">
                <a:ea typeface="+mn-lt"/>
                <a:cs typeface="+mn-lt"/>
              </a:rPr>
              <a:t>Wilmore, J.H. &amp; Costill, D.L. (2011). </a:t>
            </a:r>
            <a:r>
              <a:rPr lang="en-US" sz="2200" i="1">
                <a:ea typeface="+mn-lt"/>
                <a:cs typeface="+mn-lt"/>
              </a:rPr>
              <a:t>Φυσιολογία της άσκησης και του αθλητισμού.</a:t>
            </a:r>
            <a:r>
              <a:rPr lang="en-US" sz="2200">
                <a:ea typeface="+mn-lt"/>
                <a:cs typeface="+mn-lt"/>
              </a:rPr>
              <a:t> (Επιμέλεια: Δ. Αναστόπουλος κ.ά.). BROKEN HILL PUBLISHERS LTD.</a:t>
            </a:r>
          </a:p>
          <a:p>
            <a:r>
              <a:rPr lang="en-US" sz="2200">
                <a:cs typeface="Calibri" panose="020F0502020204030204"/>
              </a:rPr>
              <a:t>Βεληνέγκας, Π., Μπογδάνης, Γ., &amp; Παραδείσης, Γ. (2020). </a:t>
            </a:r>
            <a:r>
              <a:rPr lang="en-US" sz="2200" i="1">
                <a:cs typeface="Calibri" panose="020F0502020204030204"/>
              </a:rPr>
              <a:t>Σχεδιασμός &amp; Προγραμματισμός της Αθλητικής Προπόνησης. </a:t>
            </a:r>
            <a:r>
              <a:rPr lang="en-US" sz="2200">
                <a:cs typeface="Calibri" panose="020F0502020204030204"/>
              </a:rPr>
              <a:t>BROKEN HILL PUBLISHERS LTD.</a:t>
            </a:r>
            <a:endParaRPr lang="en-US" sz="2200" i="1">
              <a:cs typeface="Calibri" panose="020F0502020204030204"/>
            </a:endParaRPr>
          </a:p>
          <a:p>
            <a:endParaRPr lang="en-US" sz="220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1777233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63C6C6-0D74-4EEC-3C64-1BB2F11EEE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en-US" sz="5400">
                <a:cs typeface="Calibri Light"/>
              </a:rPr>
              <a:t>Μυϊκή ισχύς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=""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6FF9FB-72D0-8B24-2A59-0E3D964CDE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200" dirty="0" err="1">
                <a:cs typeface="Calibri"/>
              </a:rPr>
              <a:t>Ικ</a:t>
            </a:r>
            <a:r>
              <a:rPr lang="en-US" sz="2200" dirty="0">
                <a:cs typeface="Calibri"/>
              </a:rPr>
              <a:t>α</a:t>
            </a:r>
            <a:r>
              <a:rPr lang="en-US" sz="2200" dirty="0" err="1">
                <a:cs typeface="Calibri"/>
              </a:rPr>
              <a:t>νότητ</a:t>
            </a:r>
            <a:r>
              <a:rPr lang="en-US" sz="2200" dirty="0">
                <a:cs typeface="Calibri"/>
              </a:rPr>
              <a:t>α </a:t>
            </a:r>
            <a:r>
              <a:rPr lang="en-US" sz="2200" dirty="0" err="1">
                <a:cs typeface="Calibri"/>
              </a:rPr>
              <a:t>του</a:t>
            </a:r>
            <a:r>
              <a:rPr lang="en-US" sz="2200" dirty="0">
                <a:cs typeface="Calibri"/>
              </a:rPr>
              <a:t> α</a:t>
            </a:r>
            <a:r>
              <a:rPr lang="en-US" sz="2200" dirty="0" err="1">
                <a:cs typeface="Calibri"/>
              </a:rPr>
              <a:t>θλητή</a:t>
            </a:r>
            <a:r>
              <a:rPr lang="en-US" sz="2200" dirty="0">
                <a:cs typeface="Calibri"/>
              </a:rPr>
              <a:t> να </a:t>
            </a:r>
            <a:r>
              <a:rPr lang="en-US" sz="2200" dirty="0" err="1">
                <a:cs typeface="Calibri"/>
              </a:rPr>
              <a:t>εφ</a:t>
            </a:r>
            <a:r>
              <a:rPr lang="en-US" sz="2200" dirty="0">
                <a:cs typeface="Calibri"/>
              </a:rPr>
              <a:t>α</a:t>
            </a:r>
            <a:r>
              <a:rPr lang="en-US" sz="2200" dirty="0" err="1">
                <a:cs typeface="Calibri"/>
              </a:rPr>
              <a:t>ρμόζει</a:t>
            </a:r>
            <a:r>
              <a:rPr lang="en-US" sz="2200" dirty="0">
                <a:cs typeface="Calibri"/>
              </a:rPr>
              <a:t> </a:t>
            </a:r>
            <a:r>
              <a:rPr lang="en-US" sz="2200" dirty="0" err="1">
                <a:cs typeface="Calibri"/>
              </a:rPr>
              <a:t>μεγάλη</a:t>
            </a:r>
            <a:r>
              <a:rPr lang="en-US" sz="2200" dirty="0">
                <a:cs typeface="Calibri"/>
              </a:rPr>
              <a:t> </a:t>
            </a:r>
            <a:r>
              <a:rPr lang="en-US" sz="2200" dirty="0" err="1">
                <a:cs typeface="Calibri"/>
              </a:rPr>
              <a:t>δύν</a:t>
            </a:r>
            <a:r>
              <a:rPr lang="en-US" sz="2200" dirty="0">
                <a:cs typeface="Calibri"/>
              </a:rPr>
              <a:t>α</a:t>
            </a:r>
            <a:r>
              <a:rPr lang="en-US" sz="2200" dirty="0" err="1">
                <a:cs typeface="Calibri"/>
              </a:rPr>
              <a:t>μη</a:t>
            </a:r>
            <a:r>
              <a:rPr lang="en-US" sz="2200" dirty="0">
                <a:cs typeface="Calibri"/>
              </a:rPr>
              <a:t> </a:t>
            </a:r>
            <a:r>
              <a:rPr lang="en-US" sz="2200" dirty="0" err="1">
                <a:cs typeface="Calibri"/>
              </a:rPr>
              <a:t>σε</a:t>
            </a:r>
            <a:r>
              <a:rPr lang="en-US" sz="2200" dirty="0">
                <a:cs typeface="Calibri"/>
              </a:rPr>
              <a:t> </a:t>
            </a:r>
            <a:r>
              <a:rPr lang="en-US" sz="2200" dirty="0" err="1">
                <a:cs typeface="Calibri"/>
              </a:rPr>
              <a:t>μικρό</a:t>
            </a:r>
            <a:r>
              <a:rPr lang="en-US" sz="2200" dirty="0">
                <a:cs typeface="Calibri"/>
              </a:rPr>
              <a:t> </a:t>
            </a:r>
            <a:r>
              <a:rPr lang="en-US" sz="2200" dirty="0" err="1">
                <a:cs typeface="Calibri"/>
              </a:rPr>
              <a:t>χρονικό</a:t>
            </a:r>
            <a:r>
              <a:rPr lang="en-US" sz="2200" dirty="0">
                <a:cs typeface="Calibri"/>
              </a:rPr>
              <a:t> </a:t>
            </a:r>
            <a:r>
              <a:rPr lang="en-US" sz="2200" dirty="0" err="1">
                <a:cs typeface="Calibri"/>
              </a:rPr>
              <a:t>διάστημ</a:t>
            </a:r>
            <a:r>
              <a:rPr lang="en-US" sz="2200" dirty="0">
                <a:cs typeface="Calibri"/>
              </a:rPr>
              <a:t>α</a:t>
            </a:r>
          </a:p>
          <a:p>
            <a:r>
              <a:rPr lang="en-US" sz="2200" dirty="0" err="1">
                <a:cs typeface="Calibri"/>
              </a:rPr>
              <a:t>Εκρηκτική</a:t>
            </a:r>
            <a:r>
              <a:rPr lang="en-US" sz="2200" dirty="0">
                <a:cs typeface="Calibri"/>
              </a:rPr>
              <a:t> </a:t>
            </a:r>
            <a:r>
              <a:rPr lang="en-US" sz="2200" dirty="0" err="1">
                <a:cs typeface="Calibri"/>
              </a:rPr>
              <a:t>συνιστώσ</a:t>
            </a:r>
            <a:r>
              <a:rPr lang="en-US" sz="2200" dirty="0">
                <a:cs typeface="Calibri"/>
              </a:rPr>
              <a:t>α </a:t>
            </a:r>
            <a:r>
              <a:rPr lang="en-US" sz="2200" dirty="0" err="1">
                <a:cs typeface="Calibri"/>
              </a:rPr>
              <a:t>της</a:t>
            </a:r>
            <a:r>
              <a:rPr lang="en-US" sz="2200" dirty="0">
                <a:cs typeface="Calibri"/>
              </a:rPr>
              <a:t> </a:t>
            </a:r>
            <a:r>
              <a:rPr lang="en-US" sz="2200" dirty="0" err="1">
                <a:cs typeface="Calibri"/>
              </a:rPr>
              <a:t>δύν</a:t>
            </a:r>
            <a:r>
              <a:rPr lang="en-US" sz="2200" dirty="0">
                <a:cs typeface="Calibri"/>
              </a:rPr>
              <a:t>α</a:t>
            </a:r>
            <a:r>
              <a:rPr lang="en-US" sz="2200" dirty="0" err="1">
                <a:cs typeface="Calibri"/>
              </a:rPr>
              <a:t>μης</a:t>
            </a:r>
            <a:endParaRPr lang="en-US" sz="2200" dirty="0">
              <a:cs typeface="Calibri"/>
            </a:endParaRPr>
          </a:p>
          <a:p>
            <a:r>
              <a:rPr lang="en-US" sz="2200" dirty="0" err="1">
                <a:cs typeface="Calibri"/>
              </a:rPr>
              <a:t>Ισχύς</a:t>
            </a:r>
            <a:r>
              <a:rPr lang="en-US" sz="2200" dirty="0">
                <a:cs typeface="Calibri"/>
              </a:rPr>
              <a:t> = </a:t>
            </a:r>
            <a:r>
              <a:rPr lang="en-US" sz="2200" dirty="0" err="1">
                <a:cs typeface="Calibri"/>
              </a:rPr>
              <a:t>δύν</a:t>
            </a:r>
            <a:r>
              <a:rPr lang="en-US" sz="2200" dirty="0">
                <a:cs typeface="Calibri"/>
              </a:rPr>
              <a:t>α</a:t>
            </a:r>
            <a:r>
              <a:rPr lang="en-US" sz="2200" dirty="0" err="1">
                <a:cs typeface="Calibri"/>
              </a:rPr>
              <a:t>μη</a:t>
            </a:r>
            <a:r>
              <a:rPr lang="en-US" sz="2200" dirty="0">
                <a:cs typeface="Calibri"/>
              </a:rPr>
              <a:t> * απ</a:t>
            </a:r>
            <a:r>
              <a:rPr lang="en-US" sz="2200" dirty="0" err="1">
                <a:cs typeface="Calibri"/>
              </a:rPr>
              <a:t>όστ</a:t>
            </a:r>
            <a:r>
              <a:rPr lang="en-US" sz="2200" dirty="0">
                <a:cs typeface="Calibri"/>
              </a:rPr>
              <a:t>α</a:t>
            </a:r>
            <a:r>
              <a:rPr lang="en-US" sz="2200" dirty="0" err="1">
                <a:cs typeface="Calibri"/>
              </a:rPr>
              <a:t>ση</a:t>
            </a:r>
            <a:r>
              <a:rPr lang="en-US" sz="2200" dirty="0">
                <a:cs typeface="Calibri"/>
              </a:rPr>
              <a:t>/</a:t>
            </a:r>
            <a:r>
              <a:rPr lang="en-US" sz="2200" dirty="0" err="1">
                <a:cs typeface="Calibri"/>
              </a:rPr>
              <a:t>χρόνο</a:t>
            </a:r>
          </a:p>
          <a:p>
            <a:r>
              <a:rPr lang="en-US" sz="2200" dirty="0" err="1">
                <a:cs typeface="Calibri"/>
              </a:rPr>
              <a:t>Λειτουργική</a:t>
            </a:r>
            <a:r>
              <a:rPr lang="en-US" sz="2200" dirty="0">
                <a:cs typeface="Calibri"/>
              </a:rPr>
              <a:t> </a:t>
            </a:r>
            <a:r>
              <a:rPr lang="en-US" sz="2200" dirty="0" err="1">
                <a:cs typeface="Calibri"/>
              </a:rPr>
              <a:t>εφ</a:t>
            </a:r>
            <a:r>
              <a:rPr lang="en-US" sz="2200" dirty="0">
                <a:cs typeface="Calibri"/>
              </a:rPr>
              <a:t>α</a:t>
            </a:r>
            <a:r>
              <a:rPr lang="en-US" sz="2200" dirty="0" err="1">
                <a:cs typeface="Calibri"/>
              </a:rPr>
              <a:t>ρμογή</a:t>
            </a:r>
            <a:r>
              <a:rPr lang="en-US" sz="2200" dirty="0">
                <a:cs typeface="Calibri"/>
              </a:rPr>
              <a:t> τα</a:t>
            </a:r>
            <a:r>
              <a:rPr lang="en-US" sz="2200" dirty="0" err="1">
                <a:cs typeface="Calibri"/>
              </a:rPr>
              <a:t>χύτητ</a:t>
            </a:r>
            <a:r>
              <a:rPr lang="en-US" sz="2200" dirty="0">
                <a:cs typeface="Calibri"/>
              </a:rPr>
              <a:t>ας &amp; </a:t>
            </a:r>
            <a:r>
              <a:rPr lang="en-US" sz="2200" dirty="0" err="1">
                <a:cs typeface="Calibri"/>
              </a:rPr>
              <a:t>δύν</a:t>
            </a:r>
            <a:r>
              <a:rPr lang="en-US" sz="2200" dirty="0">
                <a:cs typeface="Calibri"/>
              </a:rPr>
              <a:t>α</a:t>
            </a:r>
            <a:r>
              <a:rPr lang="en-US" sz="2200" dirty="0" err="1">
                <a:cs typeface="Calibri"/>
              </a:rPr>
              <a:t>μης</a:t>
            </a:r>
          </a:p>
          <a:p>
            <a:r>
              <a:rPr lang="en-US" sz="2200" dirty="0">
                <a:cs typeface="Calibri"/>
              </a:rPr>
              <a:t>Βα</a:t>
            </a:r>
            <a:r>
              <a:rPr lang="en-US" sz="2200" dirty="0" err="1">
                <a:cs typeface="Calibri"/>
              </a:rPr>
              <a:t>σικό</a:t>
            </a:r>
            <a:r>
              <a:rPr lang="en-US" sz="2200" dirty="0">
                <a:cs typeface="Calibri"/>
              </a:rPr>
              <a:t> </a:t>
            </a:r>
            <a:r>
              <a:rPr lang="en-US" sz="2200" dirty="0" err="1">
                <a:cs typeface="Calibri"/>
              </a:rPr>
              <a:t>στοιχείο</a:t>
            </a:r>
            <a:r>
              <a:rPr lang="en-US" sz="2200" dirty="0">
                <a:cs typeface="Calibri"/>
              </a:rPr>
              <a:t> </a:t>
            </a:r>
            <a:r>
              <a:rPr lang="en-US" sz="2200" dirty="0" err="1">
                <a:cs typeface="Calibri"/>
              </a:rPr>
              <a:t>στις</a:t>
            </a:r>
            <a:r>
              <a:rPr lang="en-US" sz="2200" dirty="0">
                <a:cs typeface="Calibri"/>
              </a:rPr>
              <a:t> π</a:t>
            </a:r>
            <a:r>
              <a:rPr lang="en-US" sz="2200" dirty="0" err="1">
                <a:cs typeface="Calibri"/>
              </a:rPr>
              <a:t>ερισσότερες</a:t>
            </a:r>
            <a:r>
              <a:rPr lang="en-US" sz="2200" dirty="0">
                <a:cs typeface="Calibri"/>
              </a:rPr>
              <a:t> α</a:t>
            </a:r>
            <a:r>
              <a:rPr lang="en-US" sz="2200" dirty="0" err="1">
                <a:cs typeface="Calibri"/>
              </a:rPr>
              <a:t>θλητικές</a:t>
            </a:r>
            <a:r>
              <a:rPr lang="en-US" sz="2200" dirty="0">
                <a:cs typeface="Calibri"/>
              </a:rPr>
              <a:t> επ</a:t>
            </a:r>
            <a:r>
              <a:rPr lang="en-US" sz="2200" dirty="0" err="1">
                <a:cs typeface="Calibri"/>
              </a:rPr>
              <a:t>ιδόσεις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58FF2673-BDD9-9B9D-FFDB-2B3807645C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rcRect l="14997" r="2067"/>
          <a:stretch/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8DBE05C-CB96-81E5-3BA9-8F27111B9758}"/>
              </a:ext>
            </a:extLst>
          </p:cNvPr>
          <p:cNvSpPr txBox="1"/>
          <p:nvPr/>
        </p:nvSpPr>
        <p:spPr>
          <a:xfrm>
            <a:off x="8402381" y="5990433"/>
            <a:ext cx="3214341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Αυτή η φωτογραφία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από Άγνωστος συντάκτης με άδεια χρήσης από 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CC BY-NC-ND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37220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8">
            <a:extLst>
              <a:ext uri="{FF2B5EF4-FFF2-40B4-BE49-F238E27FC236}">
                <a16:creationId xmlns:a16="http://schemas.microsoft.com/office/drawing/2014/main" id="{3AFE8227-C443-417B-BA91-520EB1EF455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7249C3-685F-28F2-5BCF-2C55B2F74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28175" y="489507"/>
            <a:ext cx="3206625" cy="1382314"/>
          </a:xfrm>
        </p:spPr>
        <p:txBody>
          <a:bodyPr anchor="b">
            <a:normAutofit/>
          </a:bodyPr>
          <a:lstStyle/>
          <a:p>
            <a:r>
              <a:rPr lang="en-US" sz="4000">
                <a:cs typeface="Calibri Light"/>
              </a:rPr>
              <a:t>Μυϊκή αντοχή</a:t>
            </a:r>
            <a:endParaRPr lang="en-US" sz="4000"/>
          </a:p>
        </p:txBody>
      </p:sp>
      <p:pic>
        <p:nvPicPr>
          <p:cNvPr id="4" name="Picture 4" descr="Free Images : muscle, fight, sports, traditional, wrestling, wrestlers ...">
            <a:extLst>
              <a:ext uri="{FF2B5EF4-FFF2-40B4-BE49-F238E27FC236}">
                <a16:creationId xmlns:a16="http://schemas.microsoft.com/office/drawing/2014/main" id="{D9AE7403-08A8-A9C4-1462-A50B499D0B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103" r="-1" b="-1"/>
          <a:stretch/>
        </p:blipFill>
        <p:spPr>
          <a:xfrm>
            <a:off x="20" y="431"/>
            <a:ext cx="8115280" cy="640831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3CA394-4ED2-97E2-5003-B1CE4B2F5F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43193" y="2418408"/>
            <a:ext cx="2942813" cy="354026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200" dirty="0">
                <a:cs typeface="Calibri"/>
              </a:rPr>
              <a:t>Η </a:t>
            </a:r>
            <a:r>
              <a:rPr lang="en-US" sz="2200" dirty="0" err="1">
                <a:cs typeface="Calibri"/>
              </a:rPr>
              <a:t>ικ</a:t>
            </a:r>
            <a:r>
              <a:rPr lang="en-US" sz="2200" dirty="0">
                <a:cs typeface="Calibri"/>
              </a:rPr>
              <a:t>α</a:t>
            </a:r>
            <a:r>
              <a:rPr lang="en-US" sz="2200" dirty="0" err="1">
                <a:cs typeface="Calibri"/>
              </a:rPr>
              <a:t>νότητ</a:t>
            </a:r>
            <a:r>
              <a:rPr lang="en-US" sz="2200" dirty="0">
                <a:cs typeface="Calibri"/>
              </a:rPr>
              <a:t>α </a:t>
            </a:r>
            <a:r>
              <a:rPr lang="en-US" sz="2200" dirty="0" err="1">
                <a:cs typeface="Calibri"/>
              </a:rPr>
              <a:t>δι</a:t>
            </a:r>
            <a:r>
              <a:rPr lang="en-US" sz="2200" dirty="0">
                <a:cs typeface="Calibri"/>
              </a:rPr>
              <a:t>α</a:t>
            </a:r>
            <a:r>
              <a:rPr lang="en-US" sz="2200" dirty="0" err="1">
                <a:cs typeface="Calibri"/>
              </a:rPr>
              <a:t>τήρησης</a:t>
            </a:r>
            <a:r>
              <a:rPr lang="en-US" sz="2200" dirty="0">
                <a:cs typeface="Calibri"/>
              </a:rPr>
              <a:t> </a:t>
            </a:r>
            <a:r>
              <a:rPr lang="en-US" sz="2200" dirty="0" err="1">
                <a:cs typeface="Calibri"/>
              </a:rPr>
              <a:t>της</a:t>
            </a:r>
            <a:r>
              <a:rPr lang="en-US" sz="2200" dirty="0">
                <a:cs typeface="Calibri"/>
              </a:rPr>
              <a:t> επαναλαμβα</a:t>
            </a:r>
            <a:r>
              <a:rPr lang="en-US" sz="2200" dirty="0" err="1">
                <a:cs typeface="Calibri"/>
              </a:rPr>
              <a:t>νόμενης</a:t>
            </a:r>
            <a:r>
              <a:rPr lang="en-US" sz="2200" dirty="0">
                <a:cs typeface="Calibri"/>
              </a:rPr>
              <a:t> </a:t>
            </a:r>
            <a:r>
              <a:rPr lang="en-US" sz="2200" dirty="0" err="1">
                <a:cs typeface="Calibri"/>
              </a:rPr>
              <a:t>δράσης</a:t>
            </a:r>
            <a:r>
              <a:rPr lang="en-US" sz="2200" dirty="0">
                <a:cs typeface="Calibri"/>
              </a:rPr>
              <a:t> </a:t>
            </a:r>
            <a:r>
              <a:rPr lang="en-US" sz="2200" dirty="0" err="1">
                <a:cs typeface="Calibri"/>
              </a:rPr>
              <a:t>των</a:t>
            </a:r>
            <a:r>
              <a:rPr lang="en-US" sz="2200" dirty="0">
                <a:cs typeface="Calibri"/>
              </a:rPr>
              <a:t> </a:t>
            </a:r>
            <a:r>
              <a:rPr lang="en-US" sz="2200" dirty="0" err="1">
                <a:cs typeface="Calibri"/>
              </a:rPr>
              <a:t>μυών</a:t>
            </a:r>
            <a:r>
              <a:rPr lang="en-US" sz="2200" dirty="0">
                <a:cs typeface="Calibri"/>
              </a:rPr>
              <a:t> ή </a:t>
            </a:r>
            <a:r>
              <a:rPr lang="en-US" sz="2200" dirty="0" err="1">
                <a:cs typeface="Calibri"/>
              </a:rPr>
              <a:t>μι</a:t>
            </a:r>
            <a:r>
              <a:rPr lang="en-US" sz="2200" dirty="0">
                <a:cs typeface="Calibri"/>
              </a:rPr>
              <a:t>α παρα</a:t>
            </a:r>
            <a:r>
              <a:rPr lang="en-US" sz="2200" dirty="0" err="1">
                <a:cs typeface="Calibri"/>
              </a:rPr>
              <a:t>τετ</a:t>
            </a:r>
            <a:r>
              <a:rPr lang="en-US" sz="2200" dirty="0">
                <a:cs typeface="Calibri"/>
              </a:rPr>
              <a:t>α</a:t>
            </a:r>
            <a:r>
              <a:rPr lang="en-US" sz="2200" dirty="0" err="1">
                <a:cs typeface="Calibri"/>
              </a:rPr>
              <a:t>μένη</a:t>
            </a:r>
            <a:r>
              <a:rPr lang="en-US" sz="2200" dirty="0">
                <a:cs typeface="Calibri"/>
              </a:rPr>
              <a:t> </a:t>
            </a:r>
            <a:r>
              <a:rPr lang="en-US" sz="2200" dirty="0" err="1">
                <a:cs typeface="Calibri"/>
              </a:rPr>
              <a:t>στ</a:t>
            </a:r>
            <a:r>
              <a:rPr lang="en-US" sz="2200" dirty="0">
                <a:cs typeface="Calibri"/>
              </a:rPr>
              <a:t>α</a:t>
            </a:r>
            <a:r>
              <a:rPr lang="en-US" sz="2200" dirty="0" err="1">
                <a:cs typeface="Calibri"/>
              </a:rPr>
              <a:t>τική</a:t>
            </a:r>
            <a:r>
              <a:rPr lang="en-US" sz="2200" dirty="0">
                <a:cs typeface="Calibri"/>
              </a:rPr>
              <a:t> </a:t>
            </a:r>
            <a:r>
              <a:rPr lang="en-US" sz="2200" dirty="0" err="1">
                <a:cs typeface="Calibri"/>
              </a:rPr>
              <a:t>δράση</a:t>
            </a:r>
            <a:r>
              <a:rPr lang="en-US" sz="2200" dirty="0">
                <a:cs typeface="Calibri"/>
              </a:rPr>
              <a:t> </a:t>
            </a:r>
          </a:p>
        </p:txBody>
      </p:sp>
      <p:sp>
        <p:nvSpPr>
          <p:cNvPr id="18" name="Rectangle 10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6408741"/>
            <a:ext cx="12191998" cy="45720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2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6408742"/>
            <a:ext cx="8115300" cy="4492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2166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17379D-0384-FA9E-ED73-A9BEE8142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767" y="1188637"/>
            <a:ext cx="2988234" cy="4480726"/>
          </a:xfrm>
        </p:spPr>
        <p:txBody>
          <a:bodyPr>
            <a:normAutofit/>
          </a:bodyPr>
          <a:lstStyle/>
          <a:p>
            <a:pPr algn="r"/>
            <a:r>
              <a:rPr lang="en-US" sz="6600" i="1">
                <a:cs typeface="Calibri Light"/>
              </a:rPr>
              <a:t>Χρήση των μυών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3AAC9B5-8015-485C-ACF9-A750390E9A5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852863"/>
            <a:ext cx="0" cy="3236495"/>
          </a:xfrm>
          <a:prstGeom prst="line">
            <a:avLst/>
          </a:prstGeom>
          <a:ln w="19050" cap="sq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D5ED78-88A8-105E-8A35-B44FC8B5FD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260" y="1648870"/>
            <a:ext cx="4702848" cy="356026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200">
                <a:cs typeface="Calibri"/>
              </a:rPr>
              <a:t>Αγωνιστές: παράγουν το μεγαλύτερο μέρος της δύναμης που απαιτείται. Οι μύες ενεργούν στα οστά που είναι συνδεδεμένοι τραβώντας τα ο ένας προς τον άλλον</a:t>
            </a:r>
          </a:p>
          <a:p>
            <a:r>
              <a:rPr lang="en-US" sz="2200">
                <a:cs typeface="Calibri"/>
              </a:rPr>
              <a:t>Συνεργοί: βοηθούν και κάποιες φορές δίνουν την ακριβή κατεύθυνση της κίνησης</a:t>
            </a:r>
          </a:p>
          <a:p>
            <a:r>
              <a:rPr lang="en-US" sz="2200">
                <a:cs typeface="Calibri"/>
              </a:rPr>
              <a:t>Ανταγωνιστές: Προστατευτικό ρόλο</a:t>
            </a:r>
          </a:p>
        </p:txBody>
      </p:sp>
    </p:spTree>
    <p:extLst>
      <p:ext uri="{BB962C8B-B14F-4D97-AF65-F5344CB8AC3E}">
        <p14:creationId xmlns:p14="http://schemas.microsoft.com/office/powerpoint/2010/main" val="371252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09432C-76C5-0D8B-86F3-4AF9E4E03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en-US" sz="5400" i="1">
                <a:cs typeface="Calibri Light"/>
              </a:rPr>
              <a:t>Χρήση των μυών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200BCF-42FB-8FFF-B5C3-EB38E7FD1B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599509"/>
            <a:ext cx="10143668" cy="343553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400">
                <a:cs typeface="Calibri"/>
              </a:rPr>
              <a:t>Όλες οι ίνες μιας ομάδας μόλις διεγερθούν, δρουν συγχρόνως</a:t>
            </a:r>
          </a:p>
          <a:p>
            <a:r>
              <a:rPr lang="en-US" sz="2400">
                <a:cs typeface="Calibri"/>
              </a:rPr>
              <a:t>Διαφορετικοί τύποι επιστρατεύονται σταδιακά</a:t>
            </a:r>
          </a:p>
          <a:p>
            <a:r>
              <a:rPr lang="en-US" sz="2400">
                <a:cs typeface="Calibri"/>
              </a:rPr>
              <a:t>Πάνω από 600 σκελετικοί μύες. Κάθε συντονισμένη κίνηση απαιτεί εφαρμογή μυϊκής δύναμης</a:t>
            </a:r>
          </a:p>
          <a:p>
            <a:r>
              <a:rPr lang="en-US" sz="2400">
                <a:cs typeface="Calibri"/>
              </a:rPr>
              <a:t>Αυτό κατορθώνεται από:</a:t>
            </a:r>
          </a:p>
          <a:p>
            <a:pPr lvl="1"/>
            <a:r>
              <a:rPr lang="en-US" dirty="0" err="1">
                <a:cs typeface="Calibri"/>
              </a:rPr>
              <a:t>Αγωνιστές</a:t>
            </a:r>
            <a:r>
              <a:rPr lang="en-US" dirty="0">
                <a:cs typeface="Calibri"/>
              </a:rPr>
              <a:t>: </a:t>
            </a:r>
            <a:r>
              <a:rPr lang="en-US" dirty="0" err="1">
                <a:cs typeface="Calibri"/>
              </a:rPr>
              <a:t>οι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μύες</a:t>
            </a:r>
            <a:r>
              <a:rPr lang="en-US" dirty="0">
                <a:cs typeface="Calibri"/>
              </a:rPr>
              <a:t> βα</a:t>
            </a:r>
            <a:r>
              <a:rPr lang="en-US">
                <a:cs typeface="Calibri"/>
              </a:rPr>
              <a:t>σικοί</a:t>
            </a:r>
            <a:r>
              <a:rPr lang="en-US" dirty="0">
                <a:cs typeface="Calibri"/>
              </a:rPr>
              <a:t> υπ</a:t>
            </a:r>
            <a:r>
              <a:rPr lang="en-US">
                <a:cs typeface="Calibri"/>
              </a:rPr>
              <a:t>εύθυνοι</a:t>
            </a:r>
            <a:r>
              <a:rPr lang="en-US" dirty="0">
                <a:cs typeface="Calibri"/>
              </a:rPr>
              <a:t> </a:t>
            </a:r>
            <a:r>
              <a:rPr lang="en-US">
                <a:cs typeface="Calibri"/>
              </a:rPr>
              <a:t>γι</a:t>
            </a:r>
            <a:r>
              <a:rPr lang="en-US" dirty="0">
                <a:cs typeface="Calibri"/>
              </a:rPr>
              <a:t>α </a:t>
            </a:r>
            <a:r>
              <a:rPr lang="en-US">
                <a:cs typeface="Calibri"/>
              </a:rPr>
              <a:t>την</a:t>
            </a:r>
            <a:r>
              <a:rPr lang="en-US" dirty="0">
                <a:cs typeface="Calibri"/>
              </a:rPr>
              <a:t> </a:t>
            </a:r>
            <a:r>
              <a:rPr lang="en-US">
                <a:cs typeface="Calibri"/>
              </a:rPr>
              <a:t>κίνηση</a:t>
            </a:r>
            <a:endParaRPr lang="en-US" dirty="0">
              <a:cs typeface="Calibri"/>
            </a:endParaRPr>
          </a:p>
          <a:p>
            <a:pPr lvl="1"/>
            <a:r>
              <a:rPr lang="en-US">
                <a:cs typeface="Calibri"/>
              </a:rPr>
              <a:t>Αντ</a:t>
            </a:r>
            <a:r>
              <a:rPr lang="en-US" dirty="0">
                <a:cs typeface="Calibri"/>
              </a:rPr>
              <a:t>α</a:t>
            </a:r>
            <a:r>
              <a:rPr lang="en-US">
                <a:cs typeface="Calibri"/>
              </a:rPr>
              <a:t>γωνιστές</a:t>
            </a:r>
            <a:r>
              <a:rPr lang="en-US" dirty="0">
                <a:cs typeface="Calibri"/>
              </a:rPr>
              <a:t>: </a:t>
            </a:r>
            <a:r>
              <a:rPr lang="en-US">
                <a:cs typeface="Calibri"/>
              </a:rPr>
              <a:t>οι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μύες</a:t>
            </a:r>
            <a:r>
              <a:rPr lang="en-US" dirty="0">
                <a:cs typeface="Calibri"/>
              </a:rPr>
              <a:t> π</a:t>
            </a:r>
            <a:r>
              <a:rPr lang="en-US" dirty="0" err="1">
                <a:cs typeface="Calibri"/>
              </a:rPr>
              <a:t>ου</a:t>
            </a:r>
            <a:r>
              <a:rPr lang="en-US" dirty="0">
                <a:cs typeface="Calibri"/>
              </a:rPr>
              <a:t> α</a:t>
            </a:r>
            <a:r>
              <a:rPr lang="en-US" dirty="0" err="1">
                <a:cs typeface="Calibri"/>
              </a:rPr>
              <a:t>ντενεργούν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στους</a:t>
            </a:r>
            <a:r>
              <a:rPr lang="en-US" dirty="0">
                <a:cs typeface="Calibri"/>
              </a:rPr>
              <a:t> α</a:t>
            </a:r>
            <a:r>
              <a:rPr lang="en-US" dirty="0" err="1">
                <a:cs typeface="Calibri"/>
              </a:rPr>
              <a:t>γωνιστές</a:t>
            </a:r>
          </a:p>
          <a:p>
            <a:pPr lvl="1"/>
            <a:r>
              <a:rPr lang="en-US" dirty="0" err="1">
                <a:cs typeface="Calibri"/>
              </a:rPr>
              <a:t>Συνεργούς</a:t>
            </a:r>
            <a:r>
              <a:rPr lang="en-US" dirty="0">
                <a:cs typeface="Calibri"/>
              </a:rPr>
              <a:t>: </a:t>
            </a:r>
            <a:r>
              <a:rPr lang="en-US" dirty="0" err="1">
                <a:cs typeface="Calibri"/>
              </a:rPr>
              <a:t>οι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μύες</a:t>
            </a:r>
            <a:r>
              <a:rPr lang="en-US" dirty="0">
                <a:cs typeface="Calibri"/>
              </a:rPr>
              <a:t> π</a:t>
            </a:r>
            <a:r>
              <a:rPr lang="en-US" dirty="0" err="1">
                <a:cs typeface="Calibri"/>
              </a:rPr>
              <a:t>ου</a:t>
            </a:r>
            <a:r>
              <a:rPr lang="en-US" dirty="0">
                <a:cs typeface="Calibri"/>
              </a:rPr>
              <a:t> β</a:t>
            </a:r>
            <a:r>
              <a:rPr lang="en-US" dirty="0" err="1">
                <a:cs typeface="Calibri"/>
              </a:rPr>
              <a:t>οηθούν</a:t>
            </a:r>
            <a:r>
              <a:rPr lang="en-US" dirty="0">
                <a:cs typeface="Calibri"/>
              </a:rPr>
              <a:t> </a:t>
            </a:r>
            <a:r>
              <a:rPr lang="en-US" dirty="0" err="1">
                <a:cs typeface="Calibri"/>
              </a:rPr>
              <a:t>στους</a:t>
            </a:r>
            <a:r>
              <a:rPr lang="en-US" dirty="0">
                <a:cs typeface="Calibri"/>
              </a:rPr>
              <a:t> α</a:t>
            </a:r>
            <a:r>
              <a:rPr lang="en-US" dirty="0" err="1">
                <a:cs typeface="Calibri"/>
              </a:rPr>
              <a:t>γωνιστές</a:t>
            </a:r>
          </a:p>
        </p:txBody>
      </p:sp>
    </p:spTree>
    <p:extLst>
      <p:ext uri="{BB962C8B-B14F-4D97-AF65-F5344CB8AC3E}">
        <p14:creationId xmlns:p14="http://schemas.microsoft.com/office/powerpoint/2010/main" val="28561792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8" name="Rectangle 57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763CEF-55A0-3CF3-5EB7-082D6CD40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anchor="ctr">
            <a:normAutofit/>
          </a:bodyPr>
          <a:lstStyle/>
          <a:p>
            <a:r>
              <a:rPr lang="en-US" sz="3600" dirty="0" err="1">
                <a:cs typeface="Calibri Light"/>
              </a:rPr>
              <a:t>Προ</a:t>
            </a:r>
            <a:r>
              <a:rPr lang="en-US" sz="3600" dirty="0">
                <a:cs typeface="Calibri Light"/>
              </a:rPr>
              <a:t>π</a:t>
            </a:r>
            <a:r>
              <a:rPr lang="en-US" sz="3600" dirty="0" err="1">
                <a:cs typeface="Calibri Light"/>
              </a:rPr>
              <a:t>όνηση</a:t>
            </a:r>
            <a:r>
              <a:rPr lang="en-US" sz="3600" dirty="0">
                <a:cs typeface="Calibri Light"/>
              </a:rPr>
              <a:t> &amp; </a:t>
            </a:r>
            <a:r>
              <a:rPr lang="en-US" sz="3600" dirty="0" err="1">
                <a:cs typeface="Calibri Light"/>
              </a:rPr>
              <a:t>Προσ</a:t>
            </a:r>
            <a:r>
              <a:rPr lang="en-US" sz="3600" dirty="0">
                <a:cs typeface="Calibri Light"/>
              </a:rPr>
              <a:t>α</a:t>
            </a:r>
            <a:r>
              <a:rPr lang="en-US" sz="3600" dirty="0" err="1">
                <a:cs typeface="Calibri Light"/>
              </a:rPr>
              <a:t>ρμογές</a:t>
            </a:r>
            <a:r>
              <a:rPr lang="en-US" sz="3600" dirty="0">
                <a:cs typeface="Calibri Light"/>
              </a:rPr>
              <a:t> (;)</a:t>
            </a:r>
          </a:p>
        </p:txBody>
      </p:sp>
      <p:sp>
        <p:nvSpPr>
          <p:cNvPr id="60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27450" y="3462719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54" name="Content Placeholder 2">
            <a:extLst>
              <a:ext uri="{FF2B5EF4-FFF2-40B4-BE49-F238E27FC236}">
                <a16:creationId xmlns:a16="http://schemas.microsoft.com/office/drawing/2014/main" id="{BF20522F-784A-CAFA-D9E9-F0041C0C007E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4648018" y="396407"/>
          <a:ext cx="7044285" cy="59674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988973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36658"/>
          </a:xfrm>
          <a:solidFill>
            <a:schemeClr val="bg2"/>
          </a:solidFill>
        </p:spPr>
        <p:txBody>
          <a:bodyPr/>
          <a:lstStyle/>
          <a:p>
            <a:pPr algn="ctr"/>
            <a:r>
              <a:rPr lang="el-GR" i="1" u="sng" dirty="0" smtClean="0"/>
              <a:t>Μορφές δύναμης &amp; ανάπτυξης τους</a:t>
            </a:r>
            <a:endParaRPr lang="el-GR" i="1" u="sng" dirty="0"/>
          </a:p>
        </p:txBody>
      </p:sp>
      <p:sp>
        <p:nvSpPr>
          <p:cNvPr id="4" name="Κάτω βέλος 3"/>
          <p:cNvSpPr/>
          <p:nvPr/>
        </p:nvSpPr>
        <p:spPr>
          <a:xfrm>
            <a:off x="1489163" y="1308453"/>
            <a:ext cx="679268" cy="1005839"/>
          </a:xfrm>
          <a:prstGeom prst="downArrow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Κάτω βέλος 4"/>
          <p:cNvSpPr/>
          <p:nvPr/>
        </p:nvSpPr>
        <p:spPr>
          <a:xfrm>
            <a:off x="6949438" y="1308454"/>
            <a:ext cx="679268" cy="1005839"/>
          </a:xfrm>
          <a:prstGeom prst="downArrow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Κάτω βέλος 5"/>
          <p:cNvSpPr/>
          <p:nvPr/>
        </p:nvSpPr>
        <p:spPr>
          <a:xfrm>
            <a:off x="4032066" y="1308455"/>
            <a:ext cx="679268" cy="1005839"/>
          </a:xfrm>
          <a:prstGeom prst="downArrow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" name="Κάτω βέλος 6"/>
          <p:cNvSpPr/>
          <p:nvPr/>
        </p:nvSpPr>
        <p:spPr>
          <a:xfrm>
            <a:off x="9866810" y="1284510"/>
            <a:ext cx="644433" cy="1005839"/>
          </a:xfrm>
          <a:prstGeom prst="downArrow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Στρογγυλεμένο ορθογώνιο 7"/>
          <p:cNvSpPr/>
          <p:nvPr/>
        </p:nvSpPr>
        <p:spPr>
          <a:xfrm>
            <a:off x="933994" y="2403564"/>
            <a:ext cx="1815737" cy="705395"/>
          </a:xfrm>
          <a:prstGeom prst="round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 smtClean="0">
                <a:solidFill>
                  <a:schemeClr val="tx1"/>
                </a:solidFill>
              </a:rPr>
              <a:t>Μέγιστη δύναμη</a:t>
            </a:r>
            <a:endParaRPr lang="el-GR" dirty="0">
              <a:solidFill>
                <a:schemeClr val="tx1"/>
              </a:solidFill>
            </a:endParaRPr>
          </a:p>
        </p:txBody>
      </p:sp>
      <p:sp>
        <p:nvSpPr>
          <p:cNvPr id="9" name="Στρογγυλεμένο ορθογώνιο 8"/>
          <p:cNvSpPr/>
          <p:nvPr/>
        </p:nvSpPr>
        <p:spPr>
          <a:xfrm>
            <a:off x="3463833" y="2403564"/>
            <a:ext cx="1815737" cy="705395"/>
          </a:xfrm>
          <a:prstGeom prst="round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>
                <a:solidFill>
                  <a:schemeClr val="tx1"/>
                </a:solidFill>
              </a:rPr>
              <a:t>Αντοχή στη δύναμη</a:t>
            </a:r>
            <a:endParaRPr lang="el-GR" dirty="0">
              <a:solidFill>
                <a:schemeClr val="tx1"/>
              </a:solidFill>
            </a:endParaRPr>
          </a:p>
        </p:txBody>
      </p:sp>
      <p:sp>
        <p:nvSpPr>
          <p:cNvPr id="10" name="Στρογγυλεμένο ορθογώνιο 9"/>
          <p:cNvSpPr/>
          <p:nvPr/>
        </p:nvSpPr>
        <p:spPr>
          <a:xfrm>
            <a:off x="6381202" y="2403563"/>
            <a:ext cx="1815737" cy="705395"/>
          </a:xfrm>
          <a:prstGeom prst="round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 err="1" smtClean="0">
                <a:solidFill>
                  <a:schemeClr val="tx1"/>
                </a:solidFill>
              </a:rPr>
              <a:t>Ταχυδύναμη</a:t>
            </a:r>
            <a:endParaRPr lang="el-GR" dirty="0">
              <a:solidFill>
                <a:schemeClr val="tx1"/>
              </a:solidFill>
            </a:endParaRPr>
          </a:p>
        </p:txBody>
      </p:sp>
      <p:sp>
        <p:nvSpPr>
          <p:cNvPr id="11" name="Στρογγυλεμένο ορθογώνιο 10"/>
          <p:cNvSpPr/>
          <p:nvPr/>
        </p:nvSpPr>
        <p:spPr>
          <a:xfrm>
            <a:off x="9281157" y="2403563"/>
            <a:ext cx="1815737" cy="705395"/>
          </a:xfrm>
          <a:prstGeom prst="round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 smtClean="0">
                <a:solidFill>
                  <a:schemeClr val="tx1"/>
                </a:solidFill>
              </a:rPr>
              <a:t>Γενική δύναμη - </a:t>
            </a:r>
            <a:r>
              <a:rPr lang="en-US" dirty="0" smtClean="0">
                <a:solidFill>
                  <a:schemeClr val="tx1"/>
                </a:solidFill>
              </a:rPr>
              <a:t>fitness</a:t>
            </a:r>
            <a:endParaRPr lang="el-GR" dirty="0">
              <a:solidFill>
                <a:schemeClr val="tx1"/>
              </a:solidFill>
            </a:endParaRPr>
          </a:p>
        </p:txBody>
      </p:sp>
      <p:sp>
        <p:nvSpPr>
          <p:cNvPr id="12" name="Κάτω βέλος 11"/>
          <p:cNvSpPr/>
          <p:nvPr/>
        </p:nvSpPr>
        <p:spPr>
          <a:xfrm>
            <a:off x="1567539" y="3222172"/>
            <a:ext cx="522515" cy="627018"/>
          </a:xfrm>
          <a:prstGeom prst="downArrow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3" name="Κάτω βέλος 12"/>
          <p:cNvSpPr/>
          <p:nvPr/>
        </p:nvSpPr>
        <p:spPr>
          <a:xfrm>
            <a:off x="9988728" y="3222172"/>
            <a:ext cx="522515" cy="627018"/>
          </a:xfrm>
          <a:prstGeom prst="downArrow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4" name="Κάτω βέλος 13"/>
          <p:cNvSpPr/>
          <p:nvPr/>
        </p:nvSpPr>
        <p:spPr>
          <a:xfrm>
            <a:off x="7049585" y="3222172"/>
            <a:ext cx="522515" cy="627018"/>
          </a:xfrm>
          <a:prstGeom prst="downArrow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5" name="Κάτω βέλος 14"/>
          <p:cNvSpPr/>
          <p:nvPr/>
        </p:nvSpPr>
        <p:spPr>
          <a:xfrm>
            <a:off x="4110442" y="3222172"/>
            <a:ext cx="522515" cy="627018"/>
          </a:xfrm>
          <a:prstGeom prst="downArrow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6" name="Στρογγυλεμένο ορθογώνιο 15"/>
          <p:cNvSpPr/>
          <p:nvPr/>
        </p:nvSpPr>
        <p:spPr>
          <a:xfrm>
            <a:off x="933994" y="3962403"/>
            <a:ext cx="1815737" cy="2634340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600" u="sng" dirty="0" smtClean="0">
                <a:solidFill>
                  <a:schemeClr val="tx1"/>
                </a:solidFill>
              </a:rPr>
              <a:t>Μέθοδος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dirty="0" smtClean="0">
                <a:solidFill>
                  <a:schemeClr val="tx1"/>
                </a:solidFill>
              </a:rPr>
              <a:t>Υπερτροφίας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dirty="0" smtClean="0">
                <a:solidFill>
                  <a:schemeClr val="tx1"/>
                </a:solidFill>
              </a:rPr>
              <a:t>Ενδομυϊκού συντονισμού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dirty="0" smtClean="0">
                <a:solidFill>
                  <a:schemeClr val="tx1"/>
                </a:solidFill>
              </a:rPr>
              <a:t>Μέγιστη δύναμη – έμφαση στην ταχύτητα εκτέλεσης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dirty="0" smtClean="0">
                <a:solidFill>
                  <a:schemeClr val="tx1"/>
                </a:solidFill>
              </a:rPr>
              <a:t>Πυραμίδα</a:t>
            </a:r>
          </a:p>
        </p:txBody>
      </p:sp>
      <p:sp>
        <p:nvSpPr>
          <p:cNvPr id="17" name="Στρογγυλεμένο ορθογώνιο 16"/>
          <p:cNvSpPr/>
          <p:nvPr/>
        </p:nvSpPr>
        <p:spPr>
          <a:xfrm>
            <a:off x="9281157" y="3962403"/>
            <a:ext cx="1833153" cy="2608214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600" u="sng" dirty="0" smtClean="0">
                <a:solidFill>
                  <a:schemeClr val="tx1"/>
                </a:solidFill>
              </a:rPr>
              <a:t>Συνδυασμός μεθόδων</a:t>
            </a:r>
          </a:p>
        </p:txBody>
      </p:sp>
      <p:sp>
        <p:nvSpPr>
          <p:cNvPr id="18" name="Στρογγυλεμένο ορθογώνιο 17"/>
          <p:cNvSpPr/>
          <p:nvPr/>
        </p:nvSpPr>
        <p:spPr>
          <a:xfrm>
            <a:off x="6381203" y="3962403"/>
            <a:ext cx="1815738" cy="2608214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600" u="sng" dirty="0" smtClean="0">
                <a:solidFill>
                  <a:schemeClr val="tx1"/>
                </a:solidFill>
              </a:rPr>
              <a:t>Μέθοδος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l-GR" sz="1600" dirty="0" smtClean="0">
                <a:solidFill>
                  <a:schemeClr val="tx1"/>
                </a:solidFill>
              </a:rPr>
              <a:t>Εκρηκτικές εκτελέσεις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l-GR" sz="1600" dirty="0" err="1" smtClean="0">
                <a:solidFill>
                  <a:schemeClr val="tx1"/>
                </a:solidFill>
              </a:rPr>
              <a:t>Πλειομετρική</a:t>
            </a:r>
            <a:r>
              <a:rPr lang="el-GR" sz="1600" dirty="0" smtClean="0">
                <a:solidFill>
                  <a:schemeClr val="tx1"/>
                </a:solidFill>
              </a:rPr>
              <a:t> μέθοδος</a:t>
            </a:r>
            <a:endParaRPr lang="el-GR" sz="1600" dirty="0">
              <a:solidFill>
                <a:schemeClr val="tx1"/>
              </a:solidFill>
            </a:endParaRPr>
          </a:p>
        </p:txBody>
      </p:sp>
      <p:sp>
        <p:nvSpPr>
          <p:cNvPr id="19" name="Στρογγυλεμένο ορθογώνιο 18"/>
          <p:cNvSpPr/>
          <p:nvPr/>
        </p:nvSpPr>
        <p:spPr>
          <a:xfrm>
            <a:off x="3463833" y="3962403"/>
            <a:ext cx="1815737" cy="2608214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600" u="sng" dirty="0" smtClean="0">
                <a:solidFill>
                  <a:schemeClr val="tx1"/>
                </a:solidFill>
              </a:rPr>
              <a:t>Μέθοδος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550" dirty="0" err="1" smtClean="0">
                <a:solidFill>
                  <a:schemeClr val="tx1"/>
                </a:solidFill>
              </a:rPr>
              <a:t>Διαλειμματική</a:t>
            </a:r>
            <a:endParaRPr lang="el-GR" sz="1550" dirty="0" smtClean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dirty="0" smtClean="0">
                <a:solidFill>
                  <a:schemeClr val="tx1"/>
                </a:solidFill>
              </a:rPr>
              <a:t>Κυκλική προπόνηση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dirty="0" smtClean="0">
                <a:solidFill>
                  <a:schemeClr val="tx1"/>
                </a:solidFill>
              </a:rPr>
              <a:t>Χαμηλές εντάσεις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dirty="0" smtClean="0">
                <a:solidFill>
                  <a:schemeClr val="tx1"/>
                </a:solidFill>
              </a:rPr>
              <a:t>Υψηλή ένταση σε σταθμούς</a:t>
            </a:r>
            <a:endParaRPr lang="el-GR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6979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15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763CEF-55A0-3CF3-5EB7-082D6CD40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anchor="ctr">
            <a:normAutofit/>
          </a:bodyPr>
          <a:lstStyle/>
          <a:p>
            <a:r>
              <a:rPr lang="en-US" sz="4200" dirty="0" err="1">
                <a:cs typeface="Calibri Light"/>
              </a:rPr>
              <a:t>Προ</a:t>
            </a:r>
            <a:r>
              <a:rPr lang="en-US" sz="4200" dirty="0">
                <a:cs typeface="Calibri Light"/>
              </a:rPr>
              <a:t>πόνηση &amp; Προσαρμογές</a:t>
            </a:r>
            <a:endParaRPr lang="en-US" sz="4200" dirty="0"/>
          </a:p>
        </p:txBody>
      </p:sp>
      <p:sp>
        <p:nvSpPr>
          <p:cNvPr id="31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27450" y="3462719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32" name="Content Placeholder 2">
            <a:extLst>
              <a:ext uri="{FF2B5EF4-FFF2-40B4-BE49-F238E27FC236}">
                <a16:creationId xmlns:a16="http://schemas.microsoft.com/office/drawing/2014/main" id="{2A0755C1-D374-08E0-5E5C-F716904BB177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16266707"/>
      </p:ext>
    </p:extLst>
  </p:cSld>
  <p:clrMapOvr>
    <a:masterClrMapping/>
  </p:clrMapOvr>
</p:sld>
</file>

<file path=ppt/theme/theme1.xml><?xml version="1.0" encoding="utf-8"?>
<a:theme xmlns:a="http://schemas.openxmlformats.org/drawingml/2006/main" name="Θρόισμα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296</TotalTime>
  <Words>605</Words>
  <Application>Microsoft Office PowerPoint</Application>
  <PresentationFormat>Ευρεία οθόνη</PresentationFormat>
  <Paragraphs>117</Paragraphs>
  <Slides>24</Slides>
  <Notes>0</Notes>
  <HiddenSlides>1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6</vt:i4>
      </vt:variant>
      <vt:variant>
        <vt:lpstr>Θέμα</vt:lpstr>
      </vt:variant>
      <vt:variant>
        <vt:i4>7</vt:i4>
      </vt:variant>
      <vt:variant>
        <vt:lpstr>Τίτλοι διαφανειών</vt:lpstr>
      </vt:variant>
      <vt:variant>
        <vt:i4>24</vt:i4>
      </vt:variant>
    </vt:vector>
  </HeadingPairs>
  <TitlesOfParts>
    <vt:vector size="37" baseType="lpstr">
      <vt:lpstr>Arial</vt:lpstr>
      <vt:lpstr>Avenir Next LT Pro</vt:lpstr>
      <vt:lpstr>Calibri</vt:lpstr>
      <vt:lpstr>Calibri Light</vt:lpstr>
      <vt:lpstr>Century Gothic</vt:lpstr>
      <vt:lpstr>Wingdings 3</vt:lpstr>
      <vt:lpstr>Θρόισμα</vt:lpstr>
      <vt:lpstr>Θέμα του Office</vt:lpstr>
      <vt:lpstr>1_Θέμα του Office</vt:lpstr>
      <vt:lpstr>2_Θέμα του Office</vt:lpstr>
      <vt:lpstr>3_Θέμα του Office</vt:lpstr>
      <vt:lpstr>4_Θέμα του Office</vt:lpstr>
      <vt:lpstr>5_Θέμα του Office</vt:lpstr>
      <vt:lpstr>Εκπαιδευτής Γυμναστικής με Βάρη</vt:lpstr>
      <vt:lpstr>Μυϊκή δύναμη</vt:lpstr>
      <vt:lpstr>Μυϊκή ισχύς</vt:lpstr>
      <vt:lpstr>Μυϊκή αντοχή</vt:lpstr>
      <vt:lpstr>Χρήση των μυών</vt:lpstr>
      <vt:lpstr>Χρήση των μυών</vt:lpstr>
      <vt:lpstr>Προπόνηση &amp; Προσαρμογές (;)</vt:lpstr>
      <vt:lpstr>Μορφές δύναμης &amp; ανάπτυξης τους</vt:lpstr>
      <vt:lpstr>Προπόνηση &amp; Προσαρμογές</vt:lpstr>
      <vt:lpstr>Ποιοι είναι οι μηχανισμοί βελτίωσης της μυϊκής δύναμης;</vt:lpstr>
      <vt:lpstr>Σημαντικό το μέγεθος του μυός</vt:lpstr>
      <vt:lpstr>Νευρικές προσαρμογές</vt:lpstr>
      <vt:lpstr>Μυϊκές προσαρμογές..</vt:lpstr>
      <vt:lpstr>Τα πρώτα οφέλη οφείλονται σε νευρικούς παράγοντες, ενώ τα μακροπρόθεσμα κατά ένα μεγάλο μέρος στην υπερτροφία</vt:lpstr>
      <vt:lpstr>Μυϊκή ατροφία</vt:lpstr>
      <vt:lpstr>Διακύμανση της δύναμης</vt:lpstr>
      <vt:lpstr>Φορτίο...</vt:lpstr>
      <vt:lpstr>Φορτίο..βελτίωση μυϊκής δύναμης</vt:lpstr>
      <vt:lpstr>Περιοδικότητα</vt:lpstr>
      <vt:lpstr>Παρουσίαση του PowerPoint</vt:lpstr>
      <vt:lpstr>Παρουσίαση του PowerPoint</vt:lpstr>
      <vt:lpstr>Παρουσίαση του PowerPoint</vt:lpstr>
      <vt:lpstr>Μέθοδοι επιβάρυνσης για τη βελτίωση της μέγιστης δύναμης</vt:lpstr>
      <vt:lpstr>Βιβλιογραφία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Εκπαιδευτής Γυμναστικής με Βάρη</dc:title>
  <dc:creator>kostas</dc:creator>
  <cp:lastModifiedBy>kostas</cp:lastModifiedBy>
  <cp:revision>10</cp:revision>
  <dcterms:created xsi:type="dcterms:W3CDTF">2024-11-14T21:16:53Z</dcterms:created>
  <dcterms:modified xsi:type="dcterms:W3CDTF">2024-11-15T13:04:39Z</dcterms:modified>
</cp:coreProperties>
</file>