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4630400" cy="8229600"/>
  <p:notesSz cx="8229600" cy="14630400"/>
  <p:embeddedFontLst>
    <p:embeddedFont>
      <p:font typeface="Lato" panose="020F0502020204030204" pitchFamily="34" charset="0"/>
      <p:regular r:id="rId14"/>
    </p:embeddedFont>
  </p:embeddedFontLst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EC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69" d="100"/>
          <a:sy n="69" d="100"/>
        </p:scale>
        <p:origin x="677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12098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D6C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FECE6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D6C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FECE6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D6C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FECE6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D6CC"/>
          </a:solidFill>
          <a:ln/>
        </p:spPr>
        <p:txBody>
          <a:bodyPr/>
          <a:lstStyle/>
          <a:p>
            <a:endParaRPr lang="el-GR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FECE6"/>
          </a:solidFill>
          <a:ln/>
        </p:spPr>
        <p:txBody>
          <a:bodyPr/>
          <a:lstStyle/>
          <a:p>
            <a:endParaRPr lang="el-GR"/>
          </a:p>
        </p:txBody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D6C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FECE6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D6C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FECE6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D6C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FECE6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D6C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FECE6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D6C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FECE6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D6C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FECE6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D6C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FECE6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10" Type="http://schemas.openxmlformats.org/officeDocument/2006/relationships/image" Target="../media/image31.svg"/><Relationship Id="rId4" Type="http://schemas.openxmlformats.org/officeDocument/2006/relationships/image" Target="../media/image25.svg"/><Relationship Id="rId9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2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227427"/>
            <a:ext cx="587502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282824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Προπόνηση Δύναμης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4276368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A4A4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Ό,τι χρειάζεται να γνωρίζεις για να χτίσεις δύναμη έξυπνα και αποτελεσματικά.</a:t>
            </a:r>
            <a:endParaRPr lang="en-US" sz="175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602938"/>
            <a:ext cx="6127909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282824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Διατροφή για Δύναμη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3790" y="2765346"/>
            <a:ext cx="566976" cy="566976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361580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A4A45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Πρωτεΐνη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793790" y="4106228"/>
            <a:ext cx="637960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A4A4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Για αποκατάσταση μυών</a:t>
            </a:r>
            <a:endParaRPr lang="en-US" sz="17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456884" y="2765346"/>
            <a:ext cx="566976" cy="566976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7456884" y="361580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A4A45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Υδατάνθρακες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7456884" y="4106228"/>
            <a:ext cx="637972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A4A4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Για ενέργεια</a:t>
            </a:r>
            <a:endParaRPr lang="en-US" sz="17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93790" y="4922758"/>
            <a:ext cx="566976" cy="566976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793790" y="577322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A4A45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Λιπαρά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793790" y="6263640"/>
            <a:ext cx="637960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A4A4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Για ορμονική ισορροπία</a:t>
            </a:r>
            <a:endParaRPr lang="en-US" sz="1750" dirty="0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456884" y="4922758"/>
            <a:ext cx="566976" cy="566976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7456884" y="5773222"/>
            <a:ext cx="315420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A4A45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Θερμιδικό πλεόνασμα</a:t>
            </a:r>
            <a:endParaRPr lang="en-US" sz="2200" dirty="0"/>
          </a:p>
        </p:txBody>
      </p:sp>
      <p:sp>
        <p:nvSpPr>
          <p:cNvPr id="14" name="Text 8"/>
          <p:cNvSpPr/>
          <p:nvPr/>
        </p:nvSpPr>
        <p:spPr>
          <a:xfrm>
            <a:off x="7456884" y="6263640"/>
            <a:ext cx="637972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A4A4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Όταν στόχος είναι δύναμη και μυϊκή αύξηση</a:t>
            </a:r>
            <a:endParaRPr lang="en-US" sz="1750" dirty="0"/>
          </a:p>
        </p:txBody>
      </p:sp>
      <p:sp>
        <p:nvSpPr>
          <p:cNvPr id="15" name="Ορθογώνιο 14">
            <a:extLst>
              <a:ext uri="{FF2B5EF4-FFF2-40B4-BE49-F238E27FC236}">
                <a16:creationId xmlns:a16="http://schemas.microsoft.com/office/drawing/2014/main" id="{46967433-0049-EA10-2863-9102374D371A}"/>
              </a:ext>
            </a:extLst>
          </p:cNvPr>
          <p:cNvSpPr/>
          <p:nvPr/>
        </p:nvSpPr>
        <p:spPr>
          <a:xfrm>
            <a:off x="12734693" y="7672039"/>
            <a:ext cx="1817648" cy="479502"/>
          </a:xfrm>
          <a:prstGeom prst="rect">
            <a:avLst/>
          </a:prstGeom>
          <a:solidFill>
            <a:srgbClr val="EFECE6"/>
          </a:solidFill>
          <a:ln>
            <a:solidFill>
              <a:srgbClr val="EFEC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55425" y="621030"/>
            <a:ext cx="7605951" cy="13732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400"/>
              </a:lnSpc>
              <a:buNone/>
            </a:pPr>
            <a:r>
              <a:rPr lang="en-US" sz="4300" b="1" dirty="0">
                <a:solidFill>
                  <a:srgbClr val="282824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Η Σημασία της Αποκατάστασης</a:t>
            </a:r>
            <a:endParaRPr lang="en-US" sz="4300" dirty="0"/>
          </a:p>
        </p:txBody>
      </p:sp>
      <p:sp>
        <p:nvSpPr>
          <p:cNvPr id="4" name="Shape 1"/>
          <p:cNvSpPr/>
          <p:nvPr/>
        </p:nvSpPr>
        <p:spPr>
          <a:xfrm>
            <a:off x="6255425" y="2313503"/>
            <a:ext cx="7605951" cy="1261229"/>
          </a:xfrm>
          <a:prstGeom prst="roundRect">
            <a:avLst>
              <a:gd name="adj" fmla="val 2613"/>
            </a:avLst>
          </a:prstGeom>
          <a:solidFill>
            <a:srgbClr val="B6FCB8"/>
          </a:solidFill>
          <a:ln/>
        </p:spPr>
        <p:txBody>
          <a:bodyPr/>
          <a:lstStyle/>
          <a:p>
            <a:endParaRPr lang="el-GR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5095" y="2647236"/>
            <a:ext cx="274558" cy="219670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6969323" y="2581156"/>
            <a:ext cx="6672382" cy="6922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000000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Η δύναμη </a:t>
            </a:r>
            <a:r>
              <a:rPr lang="en-US" sz="1700" b="1" dirty="0">
                <a:solidFill>
                  <a:srgbClr val="000000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δεν αυξάνεται κατά την προπόνηση</a:t>
            </a:r>
            <a:r>
              <a:rPr lang="en-US" sz="1700" dirty="0">
                <a:solidFill>
                  <a:srgbClr val="000000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— αυξάνεται κατά την αποκατάσταση που ακολουθεί.</a:t>
            </a:r>
            <a:endParaRPr lang="en-US" sz="1700" dirty="0"/>
          </a:p>
        </p:txBody>
      </p:sp>
      <p:sp>
        <p:nvSpPr>
          <p:cNvPr id="7" name="Shape 3"/>
          <p:cNvSpPr/>
          <p:nvPr/>
        </p:nvSpPr>
        <p:spPr>
          <a:xfrm>
            <a:off x="6255425" y="3814167"/>
            <a:ext cx="3696533" cy="1963817"/>
          </a:xfrm>
          <a:prstGeom prst="roundRect">
            <a:avLst>
              <a:gd name="adj" fmla="val 1678"/>
            </a:avLst>
          </a:prstGeom>
          <a:solidFill>
            <a:srgbClr val="E5DFD2"/>
          </a:solidFill>
          <a:ln/>
        </p:spPr>
        <p:txBody>
          <a:bodyPr/>
          <a:lstStyle/>
          <a:p>
            <a:endParaRPr lang="el-GR"/>
          </a:p>
        </p:txBody>
      </p:sp>
      <p:sp>
        <p:nvSpPr>
          <p:cNvPr id="8" name="Text 4"/>
          <p:cNvSpPr/>
          <p:nvPr/>
        </p:nvSpPr>
        <p:spPr>
          <a:xfrm>
            <a:off x="6475095" y="4033838"/>
            <a:ext cx="2746653" cy="3584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000000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😴</a:t>
            </a:r>
            <a:r>
              <a:rPr lang="en-US" sz="2150" b="1" dirty="0">
                <a:solidFill>
                  <a:srgbClr val="4A4A45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 Ύπνος</a:t>
            </a:r>
            <a:endParaRPr lang="en-US" sz="2150" dirty="0"/>
          </a:p>
        </p:txBody>
      </p:sp>
      <p:sp>
        <p:nvSpPr>
          <p:cNvPr id="9" name="Text 5"/>
          <p:cNvSpPr/>
          <p:nvPr/>
        </p:nvSpPr>
        <p:spPr>
          <a:xfrm>
            <a:off x="6475095" y="4519970"/>
            <a:ext cx="3257193" cy="10383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4A4A4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7–9 ώρες ποιοτικού ύπνου για βέλτιστη ορμονική αποκατάσταση και ανάπτυξη.</a:t>
            </a:r>
            <a:endParaRPr lang="en-US" sz="1700" dirty="0"/>
          </a:p>
        </p:txBody>
      </p:sp>
      <p:sp>
        <p:nvSpPr>
          <p:cNvPr id="10" name="Shape 6"/>
          <p:cNvSpPr/>
          <p:nvPr/>
        </p:nvSpPr>
        <p:spPr>
          <a:xfrm>
            <a:off x="10164723" y="3814167"/>
            <a:ext cx="3696653" cy="1963817"/>
          </a:xfrm>
          <a:prstGeom prst="roundRect">
            <a:avLst>
              <a:gd name="adj" fmla="val 1678"/>
            </a:avLst>
          </a:prstGeom>
          <a:solidFill>
            <a:srgbClr val="E5DFD2"/>
          </a:solidFill>
          <a:ln/>
        </p:spPr>
        <p:txBody>
          <a:bodyPr/>
          <a:lstStyle/>
          <a:p>
            <a:endParaRPr lang="el-GR"/>
          </a:p>
        </p:txBody>
      </p:sp>
      <p:sp>
        <p:nvSpPr>
          <p:cNvPr id="11" name="Text 7"/>
          <p:cNvSpPr/>
          <p:nvPr/>
        </p:nvSpPr>
        <p:spPr>
          <a:xfrm>
            <a:off x="10384393" y="4033838"/>
            <a:ext cx="2746653" cy="3584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000000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⏸️</a:t>
            </a:r>
            <a:r>
              <a:rPr lang="en-US" sz="2150" b="1" dirty="0">
                <a:solidFill>
                  <a:srgbClr val="4A4A45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 Ξεκούραση</a:t>
            </a:r>
            <a:endParaRPr lang="en-US" sz="2150" dirty="0"/>
          </a:p>
        </p:txBody>
      </p:sp>
      <p:sp>
        <p:nvSpPr>
          <p:cNvPr id="12" name="Text 8"/>
          <p:cNvSpPr/>
          <p:nvPr/>
        </p:nvSpPr>
        <p:spPr>
          <a:xfrm>
            <a:off x="10384393" y="4519970"/>
            <a:ext cx="3257312" cy="10383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4A4A4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Επαρκείς ημέρες ανάπαυσης μεταξύ προπονήσεων για να αναρρώσουν οι μύες πλήρως.</a:t>
            </a:r>
            <a:endParaRPr lang="en-US" sz="1700" dirty="0"/>
          </a:p>
        </p:txBody>
      </p:sp>
      <p:sp>
        <p:nvSpPr>
          <p:cNvPr id="13" name="Shape 9"/>
          <p:cNvSpPr/>
          <p:nvPr/>
        </p:nvSpPr>
        <p:spPr>
          <a:xfrm>
            <a:off x="6255425" y="5990749"/>
            <a:ext cx="7605951" cy="1617702"/>
          </a:xfrm>
          <a:prstGeom prst="roundRect">
            <a:avLst>
              <a:gd name="adj" fmla="val 2038"/>
            </a:avLst>
          </a:prstGeom>
          <a:solidFill>
            <a:srgbClr val="E5DFD2"/>
          </a:solidFill>
          <a:ln/>
        </p:spPr>
        <p:txBody>
          <a:bodyPr/>
          <a:lstStyle/>
          <a:p>
            <a:endParaRPr lang="el-GR"/>
          </a:p>
        </p:txBody>
      </p:sp>
      <p:sp>
        <p:nvSpPr>
          <p:cNvPr id="14" name="Text 10"/>
          <p:cNvSpPr/>
          <p:nvPr/>
        </p:nvSpPr>
        <p:spPr>
          <a:xfrm>
            <a:off x="6475095" y="6210419"/>
            <a:ext cx="2746653" cy="3584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000000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🥗</a:t>
            </a:r>
            <a:r>
              <a:rPr lang="en-US" sz="2150" b="1" dirty="0">
                <a:solidFill>
                  <a:srgbClr val="4A4A45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 Διατροφή</a:t>
            </a:r>
            <a:endParaRPr lang="en-US" sz="2150" dirty="0"/>
          </a:p>
        </p:txBody>
      </p:sp>
      <p:sp>
        <p:nvSpPr>
          <p:cNvPr id="15" name="Text 11"/>
          <p:cNvSpPr/>
          <p:nvPr/>
        </p:nvSpPr>
        <p:spPr>
          <a:xfrm>
            <a:off x="6475095" y="6696551"/>
            <a:ext cx="7166610" cy="6922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4A4A4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Επαρκής πρόσληψη πρωτεΐνης και θερμίδων για την επισκευή και ανάπτυξη μυϊκού ιστού.</a:t>
            </a:r>
            <a:endParaRPr lang="en-US" sz="1700" dirty="0"/>
          </a:p>
        </p:txBody>
      </p:sp>
      <p:sp>
        <p:nvSpPr>
          <p:cNvPr id="16" name="Ορθογώνιο 15">
            <a:extLst>
              <a:ext uri="{FF2B5EF4-FFF2-40B4-BE49-F238E27FC236}">
                <a16:creationId xmlns:a16="http://schemas.microsoft.com/office/drawing/2014/main" id="{73734FAB-8189-F8F1-7E5D-0123A99D9930}"/>
              </a:ext>
            </a:extLst>
          </p:cNvPr>
          <p:cNvSpPr/>
          <p:nvPr/>
        </p:nvSpPr>
        <p:spPr>
          <a:xfrm>
            <a:off x="12734693" y="7672039"/>
            <a:ext cx="1817648" cy="479502"/>
          </a:xfrm>
          <a:prstGeom prst="rect">
            <a:avLst/>
          </a:prstGeom>
          <a:solidFill>
            <a:srgbClr val="EFECE6"/>
          </a:solidFill>
          <a:ln>
            <a:solidFill>
              <a:srgbClr val="EFEC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87981"/>
            <a:ext cx="8615958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282824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Τι είναι η Προπόνηση Δύναμης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292072"/>
            <a:ext cx="8284131" cy="4694277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9638943" y="2371130"/>
            <a:ext cx="4205168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A4A4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Η προπόνηση δύναμης βασίζεται στη χρήση </a:t>
            </a:r>
            <a:r>
              <a:rPr lang="en-US" sz="1750" b="1" dirty="0">
                <a:solidFill>
                  <a:srgbClr val="4A4A4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αντιστάσεων</a:t>
            </a:r>
            <a:r>
              <a:rPr lang="en-US" sz="1750" dirty="0">
                <a:solidFill>
                  <a:srgbClr val="4A4A4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για να προκαλέσει βαθιές προσαρμογές στους μύες και το νευρικό σύστημα.</a:t>
            </a:r>
            <a:endParaRPr lang="en-US" sz="1750" dirty="0"/>
          </a:p>
        </p:txBody>
      </p:sp>
      <p:sp>
        <p:nvSpPr>
          <p:cNvPr id="5" name="Shape 2"/>
          <p:cNvSpPr/>
          <p:nvPr/>
        </p:nvSpPr>
        <p:spPr>
          <a:xfrm>
            <a:off x="9638943" y="4077891"/>
            <a:ext cx="4205168" cy="2778323"/>
          </a:xfrm>
          <a:prstGeom prst="roundRect">
            <a:avLst>
              <a:gd name="adj" fmla="val 1225"/>
            </a:avLst>
          </a:prstGeom>
          <a:solidFill>
            <a:srgbClr val="B6D6FC"/>
          </a:solidFill>
          <a:ln/>
        </p:spPr>
        <p:txBody>
          <a:bodyPr/>
          <a:lstStyle/>
          <a:p>
            <a:endParaRPr lang="el-GR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65757" y="4429601"/>
            <a:ext cx="283488" cy="226814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10376059" y="4361378"/>
            <a:ext cx="3241238" cy="2177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Δεν αυξάνει μόνο το μέγεθος των μυών — βελτιώνει και την </a:t>
            </a:r>
            <a:r>
              <a:rPr lang="en-US" sz="1750" b="1" dirty="0">
                <a:solidFill>
                  <a:srgbClr val="000000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νευρομυϊκή συναρμογή</a:t>
            </a:r>
            <a:r>
              <a:rPr lang="en-US" sz="1750" dirty="0">
                <a:solidFill>
                  <a:srgbClr val="000000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, δηλαδή την ικανότητα του σώματος να τους ενεργοποιεί πλήρως και αποτελεσματικά.</a:t>
            </a:r>
            <a:endParaRPr lang="en-US" sz="1750" dirty="0"/>
          </a:p>
        </p:txBody>
      </p:sp>
      <p:sp>
        <p:nvSpPr>
          <p:cNvPr id="8" name="Ορθογώνιο 7">
            <a:extLst>
              <a:ext uri="{FF2B5EF4-FFF2-40B4-BE49-F238E27FC236}">
                <a16:creationId xmlns:a16="http://schemas.microsoft.com/office/drawing/2014/main" id="{4F0F57E0-C71D-8605-ABEF-A2D7BF608AF2}"/>
              </a:ext>
            </a:extLst>
          </p:cNvPr>
          <p:cNvSpPr/>
          <p:nvPr/>
        </p:nvSpPr>
        <p:spPr>
          <a:xfrm>
            <a:off x="12734693" y="7672039"/>
            <a:ext cx="1817648" cy="479502"/>
          </a:xfrm>
          <a:prstGeom prst="rect">
            <a:avLst/>
          </a:prstGeom>
          <a:solidFill>
            <a:srgbClr val="EFECE6"/>
          </a:solidFill>
          <a:ln>
            <a:solidFill>
              <a:srgbClr val="EFEC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063591"/>
            <a:ext cx="8174355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282824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Πώς Αναπτύσσεται η Δύναμη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3225998"/>
            <a:ext cx="4347567" cy="907256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020604" y="4360069"/>
            <a:ext cx="331708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A4A45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Νευρικές Προσαρμογές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1020604" y="4850487"/>
            <a:ext cx="3893939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A4A4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Καλύτερη ενεργοποίηση μυϊκών ινών — κυρίως στα πρώτα στάδια της προπόνησης.</a:t>
            </a:r>
            <a:endParaRPr lang="en-US" sz="17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1357" y="3225998"/>
            <a:ext cx="4347567" cy="907256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368171" y="436006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A4A45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Μυϊκή Υπερτροφία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5368171" y="4850487"/>
            <a:ext cx="3893939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A4A4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Αύξηση του μεγέθους και της διατομής των μυϊκών ινών με την πάροδο του χρόνου.</a:t>
            </a:r>
            <a:endParaRPr lang="en-US" sz="17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8924" y="3225998"/>
            <a:ext cx="4347567" cy="907256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715738" y="436006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A4A45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Βελτίωση Τεχνικής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9715738" y="4850487"/>
            <a:ext cx="3893939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A4A4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Η εξάσκηση βελτιώνει την εκτέλεση, αυξάνοντας ασφάλεια και αποδοτικότητα.</a:t>
            </a:r>
            <a:endParaRPr lang="en-US" sz="1750" dirty="0"/>
          </a:p>
        </p:txBody>
      </p:sp>
      <p:sp>
        <p:nvSpPr>
          <p:cNvPr id="12" name="Ορθογώνιο 11">
            <a:extLst>
              <a:ext uri="{FF2B5EF4-FFF2-40B4-BE49-F238E27FC236}">
                <a16:creationId xmlns:a16="http://schemas.microsoft.com/office/drawing/2014/main" id="{9D3E9E50-69D2-732B-BAEB-0E0E41DA6CFF}"/>
              </a:ext>
            </a:extLst>
          </p:cNvPr>
          <p:cNvSpPr/>
          <p:nvPr/>
        </p:nvSpPr>
        <p:spPr>
          <a:xfrm>
            <a:off x="12734693" y="7672039"/>
            <a:ext cx="1817648" cy="479502"/>
          </a:xfrm>
          <a:prstGeom prst="rect">
            <a:avLst/>
          </a:prstGeom>
          <a:solidFill>
            <a:srgbClr val="EFECE6"/>
          </a:solidFill>
          <a:ln>
            <a:solidFill>
              <a:srgbClr val="EFEC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81011" y="589002"/>
            <a:ext cx="7754779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282824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Παράγοντες που Επηρεάζουν τη Δύναμη</a:t>
            </a:r>
            <a:endParaRPr lang="en-US" sz="3900" dirty="0"/>
          </a:p>
        </p:txBody>
      </p:sp>
      <p:sp>
        <p:nvSpPr>
          <p:cNvPr id="4" name="Shape 1"/>
          <p:cNvSpPr/>
          <p:nvPr/>
        </p:nvSpPr>
        <p:spPr>
          <a:xfrm>
            <a:off x="6181011" y="2089547"/>
            <a:ext cx="7754779" cy="1108710"/>
          </a:xfrm>
          <a:prstGeom prst="roundRect">
            <a:avLst>
              <a:gd name="adj" fmla="val 2685"/>
            </a:avLst>
          </a:prstGeom>
          <a:solidFill>
            <a:srgbClr val="E5DFD2"/>
          </a:solidFill>
          <a:ln/>
        </p:spPr>
        <p:txBody>
          <a:bodyPr/>
          <a:lstStyle/>
          <a:p>
            <a:endParaRPr lang="el-GR"/>
          </a:p>
        </p:txBody>
      </p:sp>
      <p:sp>
        <p:nvSpPr>
          <p:cNvPr id="5" name="Text 2"/>
          <p:cNvSpPr/>
          <p:nvPr/>
        </p:nvSpPr>
        <p:spPr>
          <a:xfrm>
            <a:off x="6379369" y="2287905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A4A45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Ηλικία &amp; Φύλο</a:t>
            </a:r>
            <a:endParaRPr lang="en-US" sz="1950" dirty="0"/>
          </a:p>
        </p:txBody>
      </p:sp>
      <p:sp>
        <p:nvSpPr>
          <p:cNvPr id="6" name="Text 3"/>
          <p:cNvSpPr/>
          <p:nvPr/>
        </p:nvSpPr>
        <p:spPr>
          <a:xfrm>
            <a:off x="6379369" y="2702242"/>
            <a:ext cx="7358063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550" dirty="0">
                <a:solidFill>
                  <a:srgbClr val="4A4A4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Επηρεάζουν τα επίπεδα ορμονών και τον ρυθμό ανάπτυξης.</a:t>
            </a:r>
            <a:endParaRPr lang="en-US" sz="1550" dirty="0"/>
          </a:p>
        </p:txBody>
      </p:sp>
      <p:sp>
        <p:nvSpPr>
          <p:cNvPr id="7" name="Shape 4"/>
          <p:cNvSpPr/>
          <p:nvPr/>
        </p:nvSpPr>
        <p:spPr>
          <a:xfrm>
            <a:off x="6181011" y="3371850"/>
            <a:ext cx="7754779" cy="1108710"/>
          </a:xfrm>
          <a:prstGeom prst="roundRect">
            <a:avLst>
              <a:gd name="adj" fmla="val 2685"/>
            </a:avLst>
          </a:prstGeom>
          <a:solidFill>
            <a:srgbClr val="E5DFD2"/>
          </a:solidFill>
          <a:ln/>
        </p:spPr>
        <p:txBody>
          <a:bodyPr/>
          <a:lstStyle/>
          <a:p>
            <a:endParaRPr lang="el-GR"/>
          </a:p>
        </p:txBody>
      </p:sp>
      <p:sp>
        <p:nvSpPr>
          <p:cNvPr id="8" name="Text 5"/>
          <p:cNvSpPr/>
          <p:nvPr/>
        </p:nvSpPr>
        <p:spPr>
          <a:xfrm>
            <a:off x="6379369" y="357020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A4A45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Γενετική</a:t>
            </a:r>
            <a:endParaRPr lang="en-US" sz="1950" dirty="0"/>
          </a:p>
        </p:txBody>
      </p:sp>
      <p:sp>
        <p:nvSpPr>
          <p:cNvPr id="9" name="Text 6"/>
          <p:cNvSpPr/>
          <p:nvPr/>
        </p:nvSpPr>
        <p:spPr>
          <a:xfrm>
            <a:off x="6379369" y="3984546"/>
            <a:ext cx="7358063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550" dirty="0">
                <a:solidFill>
                  <a:srgbClr val="4A4A4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Τύπος μυϊκών ινών και γενετική προδιάθεση παίζουν ρόλο.</a:t>
            </a:r>
            <a:endParaRPr lang="en-US" sz="1550" dirty="0"/>
          </a:p>
        </p:txBody>
      </p:sp>
      <p:sp>
        <p:nvSpPr>
          <p:cNvPr id="10" name="Shape 7"/>
          <p:cNvSpPr/>
          <p:nvPr/>
        </p:nvSpPr>
        <p:spPr>
          <a:xfrm>
            <a:off x="6181011" y="4654153"/>
            <a:ext cx="7754779" cy="1406366"/>
          </a:xfrm>
          <a:prstGeom prst="roundRect">
            <a:avLst>
              <a:gd name="adj" fmla="val 2117"/>
            </a:avLst>
          </a:prstGeom>
          <a:solidFill>
            <a:srgbClr val="E5DFD2"/>
          </a:solidFill>
          <a:ln/>
        </p:spPr>
        <p:txBody>
          <a:bodyPr/>
          <a:lstStyle/>
          <a:p>
            <a:endParaRPr lang="el-GR"/>
          </a:p>
        </p:txBody>
      </p:sp>
      <p:sp>
        <p:nvSpPr>
          <p:cNvPr id="11" name="Text 8"/>
          <p:cNvSpPr/>
          <p:nvPr/>
        </p:nvSpPr>
        <p:spPr>
          <a:xfrm>
            <a:off x="6379369" y="4852511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A4A45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Εμπειρία</a:t>
            </a:r>
            <a:endParaRPr lang="en-US" sz="1950" dirty="0"/>
          </a:p>
        </p:txBody>
      </p:sp>
      <p:sp>
        <p:nvSpPr>
          <p:cNvPr id="12" name="Text 9"/>
          <p:cNvSpPr/>
          <p:nvPr/>
        </p:nvSpPr>
        <p:spPr>
          <a:xfrm>
            <a:off x="6379369" y="5266849"/>
            <a:ext cx="7358063" cy="5953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550" dirty="0">
                <a:solidFill>
                  <a:srgbClr val="4A4A4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Οι αρχάριοι βελτιώνονται γρηγορότερα· οι έμπειροι χρειάζονται πιο δομημένο πρόγραμμα.</a:t>
            </a:r>
            <a:endParaRPr lang="en-US" sz="1550" dirty="0"/>
          </a:p>
        </p:txBody>
      </p:sp>
      <p:sp>
        <p:nvSpPr>
          <p:cNvPr id="13" name="Shape 10"/>
          <p:cNvSpPr/>
          <p:nvPr/>
        </p:nvSpPr>
        <p:spPr>
          <a:xfrm>
            <a:off x="6181011" y="6234113"/>
            <a:ext cx="7754779" cy="1406366"/>
          </a:xfrm>
          <a:prstGeom prst="roundRect">
            <a:avLst>
              <a:gd name="adj" fmla="val 2117"/>
            </a:avLst>
          </a:prstGeom>
          <a:solidFill>
            <a:srgbClr val="E5DFD2"/>
          </a:solidFill>
          <a:ln/>
        </p:spPr>
        <p:txBody>
          <a:bodyPr/>
          <a:lstStyle/>
          <a:p>
            <a:endParaRPr lang="el-GR"/>
          </a:p>
        </p:txBody>
      </p:sp>
      <p:sp>
        <p:nvSpPr>
          <p:cNvPr id="14" name="Text 11"/>
          <p:cNvSpPr/>
          <p:nvPr/>
        </p:nvSpPr>
        <p:spPr>
          <a:xfrm>
            <a:off x="6379369" y="6432471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A4A45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Διατροφή &amp; Ύπνος</a:t>
            </a:r>
            <a:endParaRPr lang="en-US" sz="1950" dirty="0"/>
          </a:p>
        </p:txBody>
      </p:sp>
      <p:sp>
        <p:nvSpPr>
          <p:cNvPr id="15" name="Text 12"/>
          <p:cNvSpPr/>
          <p:nvPr/>
        </p:nvSpPr>
        <p:spPr>
          <a:xfrm>
            <a:off x="6379369" y="6846808"/>
            <a:ext cx="7358063" cy="5953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550" dirty="0">
                <a:solidFill>
                  <a:srgbClr val="4A4A4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Η σωστή τροφοδοσία και η αποκατάσταση είναι εξίσου σημαντικές με την προπόνηση.</a:t>
            </a:r>
            <a:endParaRPr lang="en-US" sz="1550" dirty="0"/>
          </a:p>
        </p:txBody>
      </p:sp>
      <p:sp>
        <p:nvSpPr>
          <p:cNvPr id="16" name="Ορθογώνιο 15">
            <a:extLst>
              <a:ext uri="{FF2B5EF4-FFF2-40B4-BE49-F238E27FC236}">
                <a16:creationId xmlns:a16="http://schemas.microsoft.com/office/drawing/2014/main" id="{175470AF-F7DC-399E-E2C9-E94BA4E61B62}"/>
              </a:ext>
            </a:extLst>
          </p:cNvPr>
          <p:cNvSpPr/>
          <p:nvPr/>
        </p:nvSpPr>
        <p:spPr>
          <a:xfrm>
            <a:off x="12734693" y="7672039"/>
            <a:ext cx="1817648" cy="479502"/>
          </a:xfrm>
          <a:prstGeom prst="rect">
            <a:avLst/>
          </a:prstGeom>
          <a:solidFill>
            <a:srgbClr val="EFECE6"/>
          </a:solidFill>
          <a:ln>
            <a:solidFill>
              <a:srgbClr val="EFEC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079183" y="554831"/>
            <a:ext cx="6563678" cy="5647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en-US" sz="3550" b="1" dirty="0">
                <a:solidFill>
                  <a:srgbClr val="282824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Ένταση &amp; Όγκος Προπόνησης</a:t>
            </a:r>
            <a:endParaRPr lang="en-US" sz="35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183" y="1497449"/>
            <a:ext cx="6015395" cy="6015395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9183" y="1497449"/>
            <a:ext cx="6015395" cy="6015395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543205" y="3348038"/>
            <a:ext cx="3549134" cy="2824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282824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Η σωστή δοσολογία για δύναμη</a:t>
            </a:r>
            <a:endParaRPr lang="en-US" sz="1750" dirty="0"/>
          </a:p>
        </p:txBody>
      </p:sp>
      <p:sp>
        <p:nvSpPr>
          <p:cNvPr id="6" name="Text 2"/>
          <p:cNvSpPr/>
          <p:nvPr/>
        </p:nvSpPr>
        <p:spPr>
          <a:xfrm>
            <a:off x="7543205" y="3774400"/>
            <a:ext cx="6015395" cy="7793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400" dirty="0">
                <a:solidFill>
                  <a:srgbClr val="4A4A4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Για μέγιστη ανάπτυξη δύναμης, η </a:t>
            </a:r>
            <a:r>
              <a:rPr lang="en-US" sz="1400" b="1" dirty="0">
                <a:solidFill>
                  <a:srgbClr val="4A4A4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υψηλή ένταση</a:t>
            </a:r>
            <a:r>
              <a:rPr lang="en-US" sz="1400" dirty="0">
                <a:solidFill>
                  <a:srgbClr val="4A4A4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(80–95% του 1RM) με </a:t>
            </a:r>
            <a:r>
              <a:rPr lang="en-US" sz="1400" b="1" dirty="0">
                <a:solidFill>
                  <a:srgbClr val="4A4A4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χαμηλές επαναλήψεις</a:t>
            </a:r>
            <a:r>
              <a:rPr lang="en-US" sz="1400" dirty="0">
                <a:solidFill>
                  <a:srgbClr val="4A4A4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(3–6) και μέτριο συνολικό όγκο είναι η βέλτιστη συνταγή.</a:t>
            </a:r>
            <a:endParaRPr lang="en-US" sz="1400" dirty="0"/>
          </a:p>
        </p:txBody>
      </p:sp>
      <p:sp>
        <p:nvSpPr>
          <p:cNvPr id="7" name="Shape 3"/>
          <p:cNvSpPr/>
          <p:nvPr/>
        </p:nvSpPr>
        <p:spPr>
          <a:xfrm>
            <a:off x="7543205" y="4715708"/>
            <a:ext cx="6015395" cy="928568"/>
          </a:xfrm>
          <a:prstGeom prst="roundRect">
            <a:avLst>
              <a:gd name="adj" fmla="val 2920"/>
            </a:avLst>
          </a:prstGeom>
          <a:solidFill>
            <a:srgbClr val="DBDBD7"/>
          </a:solidFill>
          <a:ln/>
        </p:spPr>
        <p:txBody>
          <a:bodyPr/>
          <a:lstStyle/>
          <a:p>
            <a:endParaRPr lang="el-GR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23942" y="4981456"/>
            <a:ext cx="225862" cy="180737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8130540" y="4904780"/>
            <a:ext cx="5247323" cy="5195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Ο </a:t>
            </a:r>
            <a:r>
              <a:rPr lang="en-US" sz="1400" b="1" dirty="0">
                <a:solidFill>
                  <a:srgbClr val="000000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1RM</a:t>
            </a:r>
            <a:r>
              <a:rPr lang="en-US" sz="1400" dirty="0">
                <a:solidFill>
                  <a:srgbClr val="000000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(One Repetition Maximum) είναι το μέγιστο βάρος που μπορείς να σηκώσεις μία φορά σε μια άσκηση.</a:t>
            </a:r>
            <a:endParaRPr lang="en-US" sz="1400" dirty="0"/>
          </a:p>
        </p:txBody>
      </p:sp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F1F9C188-1C55-FD51-21C0-1F22BEF6FC88}"/>
              </a:ext>
            </a:extLst>
          </p:cNvPr>
          <p:cNvSpPr/>
          <p:nvPr/>
        </p:nvSpPr>
        <p:spPr>
          <a:xfrm>
            <a:off x="12734693" y="7672039"/>
            <a:ext cx="1817648" cy="479502"/>
          </a:xfrm>
          <a:prstGeom prst="rect">
            <a:avLst/>
          </a:prstGeom>
          <a:solidFill>
            <a:srgbClr val="EFECE6"/>
          </a:solidFill>
          <a:ln>
            <a:solidFill>
              <a:srgbClr val="EFEC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72728"/>
            <a:ext cx="6760369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282824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Συχνότητα Προπόνησης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1478042" y="3509486"/>
            <a:ext cx="2789873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450"/>
              </a:lnSpc>
              <a:buNone/>
            </a:pPr>
            <a:r>
              <a:rPr lang="en-US" sz="4450" b="1" dirty="0">
                <a:solidFill>
                  <a:srgbClr val="4A4A45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2x</a:t>
            </a:r>
            <a:endParaRPr lang="en-US" sz="445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1932" y="2091809"/>
            <a:ext cx="3402330" cy="3402330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455420" y="577762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A4A45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Ανά μυϊκή ομάδα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793790" y="6268045"/>
            <a:ext cx="415861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dirty="0">
                <a:solidFill>
                  <a:srgbClr val="4A4A4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Κάθε μυϊκή ομάδα πρέπει να προπονείται τουλάχιστον 2 φορές την εβδομάδα για βέλτιστη ανάπτυξη.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5920145" y="3509486"/>
            <a:ext cx="2789873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450"/>
              </a:lnSpc>
              <a:buNone/>
            </a:pPr>
            <a:r>
              <a:rPr lang="en-US" sz="4450" b="1" dirty="0">
                <a:solidFill>
                  <a:srgbClr val="4A4A45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3-6x</a:t>
            </a:r>
            <a:endParaRPr lang="en-US" sz="4450" dirty="0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4035" y="2091809"/>
            <a:ext cx="3402330" cy="3402330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5611416" y="5777627"/>
            <a:ext cx="340756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A4A45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Προπονήσεις/εβδομάδα</a:t>
            </a:r>
            <a:endParaRPr lang="en-US" sz="2200" dirty="0"/>
          </a:p>
        </p:txBody>
      </p:sp>
      <p:sp>
        <p:nvSpPr>
          <p:cNvPr id="10" name="Text 6"/>
          <p:cNvSpPr/>
          <p:nvPr/>
        </p:nvSpPr>
        <p:spPr>
          <a:xfrm>
            <a:off x="5235893" y="6268045"/>
            <a:ext cx="415861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dirty="0">
                <a:solidFill>
                  <a:srgbClr val="4A4A4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Το συνολικό εβδομαδιαίο πλάνο κυμαίνεται από 3 έως 6 συνεδρίες ανάλογα με το επίπεδο.</a:t>
            </a:r>
            <a:endParaRPr lang="en-US" sz="1750" dirty="0"/>
          </a:p>
        </p:txBody>
      </p:sp>
      <p:sp>
        <p:nvSpPr>
          <p:cNvPr id="11" name="Text 7"/>
          <p:cNvSpPr/>
          <p:nvPr/>
        </p:nvSpPr>
        <p:spPr>
          <a:xfrm>
            <a:off x="10362248" y="3509486"/>
            <a:ext cx="2789873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450"/>
              </a:lnSpc>
              <a:buNone/>
            </a:pPr>
            <a:r>
              <a:rPr lang="en-US" sz="4450" b="1" dirty="0">
                <a:solidFill>
                  <a:srgbClr val="4A4A45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48h</a:t>
            </a:r>
            <a:endParaRPr lang="en-US" sz="4450" dirty="0"/>
          </a:p>
        </p:txBody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56138" y="2091809"/>
            <a:ext cx="3402330" cy="3402330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10219492" y="5777627"/>
            <a:ext cx="307562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A4A45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Ανάπαυση μεταξύ σετ</a:t>
            </a:r>
            <a:endParaRPr lang="en-US" sz="2200" dirty="0"/>
          </a:p>
        </p:txBody>
      </p:sp>
      <p:sp>
        <p:nvSpPr>
          <p:cNvPr id="14" name="Text 9"/>
          <p:cNvSpPr/>
          <p:nvPr/>
        </p:nvSpPr>
        <p:spPr>
          <a:xfrm>
            <a:off x="9677995" y="6268045"/>
            <a:ext cx="415861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dirty="0">
                <a:solidFill>
                  <a:srgbClr val="4A4A4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Τουλάχιστον 48 ώρες ανάπαυσης ανά μυϊκή ομάδα για πλήρη αποκατάσταση.</a:t>
            </a:r>
            <a:endParaRPr lang="en-US" sz="1750" dirty="0"/>
          </a:p>
        </p:txBody>
      </p:sp>
      <p:sp>
        <p:nvSpPr>
          <p:cNvPr id="15" name="Ορθογώνιο 14">
            <a:extLst>
              <a:ext uri="{FF2B5EF4-FFF2-40B4-BE49-F238E27FC236}">
                <a16:creationId xmlns:a16="http://schemas.microsoft.com/office/drawing/2014/main" id="{B469E304-7AF2-5337-D650-E18AFB1F7729}"/>
              </a:ext>
            </a:extLst>
          </p:cNvPr>
          <p:cNvSpPr/>
          <p:nvPr/>
        </p:nvSpPr>
        <p:spPr>
          <a:xfrm>
            <a:off x="12734693" y="7672039"/>
            <a:ext cx="1817648" cy="479502"/>
          </a:xfrm>
          <a:prstGeom prst="rect">
            <a:avLst/>
          </a:prstGeom>
          <a:solidFill>
            <a:srgbClr val="EFECE6"/>
          </a:solidFill>
          <a:ln>
            <a:solidFill>
              <a:srgbClr val="EFEC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965007"/>
            <a:ext cx="6161008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282824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Τύποι Προγραμμάτων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3127415"/>
            <a:ext cx="4196358" cy="3137059"/>
          </a:xfrm>
          <a:prstGeom prst="roundRect">
            <a:avLst>
              <a:gd name="adj" fmla="val 1085"/>
            </a:avLst>
          </a:prstGeom>
          <a:solidFill>
            <a:srgbClr val="EFECE6"/>
          </a:solidFill>
          <a:ln w="30480">
            <a:solidFill>
              <a:srgbClr val="CBC5B8"/>
            </a:solidFill>
            <a:prstDash val="solid"/>
          </a:ln>
        </p:spPr>
        <p:txBody>
          <a:bodyPr/>
          <a:lstStyle/>
          <a:p>
            <a:endParaRPr lang="el-GR"/>
          </a:p>
        </p:txBody>
      </p:sp>
      <p:sp>
        <p:nvSpPr>
          <p:cNvPr id="4" name="Shape 2"/>
          <p:cNvSpPr/>
          <p:nvPr/>
        </p:nvSpPr>
        <p:spPr>
          <a:xfrm>
            <a:off x="824270" y="3157895"/>
            <a:ext cx="4135398" cy="680442"/>
          </a:xfrm>
          <a:prstGeom prst="rect">
            <a:avLst/>
          </a:prstGeom>
          <a:solidFill>
            <a:srgbClr val="E5DFD2"/>
          </a:solidFill>
          <a:ln/>
        </p:spPr>
        <p:txBody>
          <a:bodyPr/>
          <a:lstStyle/>
          <a:p>
            <a:endParaRPr lang="el-GR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21888" y="3327916"/>
            <a:ext cx="340162" cy="340162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051084" y="406515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A4A45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Full Body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1051084" y="4555569"/>
            <a:ext cx="368177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A4A4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Όλο το σώμα σε κάθε προπόνηση. Ιδανικό για αρχάριους με 3 συνεδρίες/εβδομάδα.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5216962" y="3127415"/>
            <a:ext cx="4196358" cy="3137059"/>
          </a:xfrm>
          <a:prstGeom prst="roundRect">
            <a:avLst>
              <a:gd name="adj" fmla="val 1085"/>
            </a:avLst>
          </a:prstGeom>
          <a:solidFill>
            <a:srgbClr val="EFECE6"/>
          </a:solidFill>
          <a:ln w="30480">
            <a:solidFill>
              <a:srgbClr val="CBC5B8"/>
            </a:solidFill>
            <a:prstDash val="solid"/>
          </a:ln>
        </p:spPr>
        <p:txBody>
          <a:bodyPr/>
          <a:lstStyle/>
          <a:p>
            <a:endParaRPr lang="el-GR"/>
          </a:p>
        </p:txBody>
      </p:sp>
      <p:sp>
        <p:nvSpPr>
          <p:cNvPr id="9" name="Shape 6"/>
          <p:cNvSpPr/>
          <p:nvPr/>
        </p:nvSpPr>
        <p:spPr>
          <a:xfrm>
            <a:off x="5247442" y="3157895"/>
            <a:ext cx="4135398" cy="680442"/>
          </a:xfrm>
          <a:prstGeom prst="rect">
            <a:avLst/>
          </a:prstGeom>
          <a:solidFill>
            <a:srgbClr val="E5DFD2"/>
          </a:solidFill>
          <a:ln/>
        </p:spPr>
        <p:txBody>
          <a:bodyPr/>
          <a:lstStyle/>
          <a:p>
            <a:endParaRPr lang="el-GR"/>
          </a:p>
        </p:txBody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145060" y="3327916"/>
            <a:ext cx="340162" cy="340162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5474256" y="406515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A4A45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Upper / Lower</a:t>
            </a:r>
            <a:endParaRPr lang="en-US" sz="2200" dirty="0"/>
          </a:p>
        </p:txBody>
      </p:sp>
      <p:sp>
        <p:nvSpPr>
          <p:cNvPr id="12" name="Text 8"/>
          <p:cNvSpPr/>
          <p:nvPr/>
        </p:nvSpPr>
        <p:spPr>
          <a:xfrm>
            <a:off x="5474256" y="4555569"/>
            <a:ext cx="368177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A4A4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Εναλλαγή πάνω και κάτω σώματος. Επιτρέπει υψηλότερη συχνότητα με καλή αποκατάσταση.</a:t>
            </a:r>
            <a:endParaRPr lang="en-US" sz="1750" dirty="0"/>
          </a:p>
        </p:txBody>
      </p:sp>
      <p:sp>
        <p:nvSpPr>
          <p:cNvPr id="13" name="Shape 9"/>
          <p:cNvSpPr/>
          <p:nvPr/>
        </p:nvSpPr>
        <p:spPr>
          <a:xfrm>
            <a:off x="9640133" y="3127415"/>
            <a:ext cx="4196358" cy="3137059"/>
          </a:xfrm>
          <a:prstGeom prst="roundRect">
            <a:avLst>
              <a:gd name="adj" fmla="val 1085"/>
            </a:avLst>
          </a:prstGeom>
          <a:solidFill>
            <a:srgbClr val="EFECE6"/>
          </a:solidFill>
          <a:ln w="30480">
            <a:solidFill>
              <a:srgbClr val="CBC5B8"/>
            </a:solidFill>
            <a:prstDash val="solid"/>
          </a:ln>
        </p:spPr>
        <p:txBody>
          <a:bodyPr/>
          <a:lstStyle/>
          <a:p>
            <a:endParaRPr lang="el-GR"/>
          </a:p>
        </p:txBody>
      </p:sp>
      <p:sp>
        <p:nvSpPr>
          <p:cNvPr id="14" name="Shape 10"/>
          <p:cNvSpPr/>
          <p:nvPr/>
        </p:nvSpPr>
        <p:spPr>
          <a:xfrm>
            <a:off x="9670613" y="3157895"/>
            <a:ext cx="4135398" cy="680442"/>
          </a:xfrm>
          <a:prstGeom prst="rect">
            <a:avLst/>
          </a:prstGeom>
          <a:solidFill>
            <a:srgbClr val="E5DFD2"/>
          </a:solidFill>
          <a:ln/>
        </p:spPr>
        <p:txBody>
          <a:bodyPr/>
          <a:lstStyle/>
          <a:p>
            <a:endParaRPr lang="el-GR"/>
          </a:p>
        </p:txBody>
      </p:sp>
      <p:pic>
        <p:nvPicPr>
          <p:cNvPr id="15" name="Image 2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568232" y="3327916"/>
            <a:ext cx="340162" cy="340162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9897427" y="406515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A4A45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Push / Pull / Legs</a:t>
            </a:r>
            <a:endParaRPr lang="en-US" sz="2200" dirty="0"/>
          </a:p>
        </p:txBody>
      </p:sp>
      <p:sp>
        <p:nvSpPr>
          <p:cNvPr id="17" name="Text 12"/>
          <p:cNvSpPr/>
          <p:nvPr/>
        </p:nvSpPr>
        <p:spPr>
          <a:xfrm>
            <a:off x="9897427" y="4555569"/>
            <a:ext cx="3681770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A4A4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Διαχωρισμός ανά μυϊκή λειτουργία. Κατάλληλο για έμπειρους αθλητές με 5–6 συνεδρίες.</a:t>
            </a:r>
            <a:endParaRPr lang="en-US" sz="1750" dirty="0"/>
          </a:p>
        </p:txBody>
      </p:sp>
      <p:sp>
        <p:nvSpPr>
          <p:cNvPr id="18" name="Ορθογώνιο 17">
            <a:extLst>
              <a:ext uri="{FF2B5EF4-FFF2-40B4-BE49-F238E27FC236}">
                <a16:creationId xmlns:a16="http://schemas.microsoft.com/office/drawing/2014/main" id="{45198046-09DA-5558-6594-7160A270F984}"/>
              </a:ext>
            </a:extLst>
          </p:cNvPr>
          <p:cNvSpPr/>
          <p:nvPr/>
        </p:nvSpPr>
        <p:spPr>
          <a:xfrm>
            <a:off x="12734693" y="7672039"/>
            <a:ext cx="1817648" cy="479502"/>
          </a:xfrm>
          <a:prstGeom prst="rect">
            <a:avLst/>
          </a:prstGeom>
          <a:solidFill>
            <a:srgbClr val="EFECE6"/>
          </a:solidFill>
          <a:ln>
            <a:solidFill>
              <a:srgbClr val="EFEC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502212"/>
            <a:ext cx="11930896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282824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Ο Ρόλος της Τεχνικής &amp; Συνηθισμένα Λάθη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777966"/>
            <a:ext cx="407717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82824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Γιατί η τεχνική έχει σημασία</a:t>
            </a:r>
            <a:endParaRPr lang="en-US" sz="220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8800" y="3398758"/>
            <a:ext cx="340162" cy="340162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530906" y="3387447"/>
            <a:ext cx="550759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4A4A4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Ασφάλεια:</a:t>
            </a:r>
            <a:r>
              <a:rPr lang="en-US" sz="1750" dirty="0">
                <a:solidFill>
                  <a:srgbClr val="4A4A4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Μειώνει δραστικά τον κίνδυνο τραυματισμών.</a:t>
            </a:r>
            <a:endParaRPr lang="en-US" sz="17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8800" y="4578191"/>
            <a:ext cx="340162" cy="340162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1530906" y="4566880"/>
            <a:ext cx="550759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4A4A4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Απόδοση:</a:t>
            </a:r>
            <a:r>
              <a:rPr lang="en-US" sz="1750" dirty="0">
                <a:solidFill>
                  <a:srgbClr val="4A4A4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Αυξάνει την αποτελεσματικότητα κάθε επανάληψης.</a:t>
            </a:r>
            <a:endParaRPr lang="en-US" sz="1750" dirty="0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8800" y="5757624"/>
            <a:ext cx="340162" cy="340162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1530906" y="5746313"/>
            <a:ext cx="550759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4A4A4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Ενεργοποίηση:</a:t>
            </a:r>
            <a:r>
              <a:rPr lang="en-US" sz="1750" dirty="0">
                <a:solidFill>
                  <a:srgbClr val="4A4A4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Βοηθά στη σωστή στόχευση των μυών.</a:t>
            </a:r>
            <a:endParaRPr lang="en-US" sz="1750" dirty="0"/>
          </a:p>
        </p:txBody>
      </p:sp>
      <p:sp>
        <p:nvSpPr>
          <p:cNvPr id="10" name="Text 5"/>
          <p:cNvSpPr/>
          <p:nvPr/>
        </p:nvSpPr>
        <p:spPr>
          <a:xfrm>
            <a:off x="7599521" y="2777966"/>
            <a:ext cx="330898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82824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Λάθη που να αποφύγεις</a:t>
            </a:r>
            <a:endParaRPr lang="en-US" sz="2200" dirty="0"/>
          </a:p>
        </p:txBody>
      </p:sp>
      <p:sp>
        <p:nvSpPr>
          <p:cNvPr id="11" name="Shape 6"/>
          <p:cNvSpPr/>
          <p:nvPr/>
        </p:nvSpPr>
        <p:spPr>
          <a:xfrm>
            <a:off x="7569041" y="3356967"/>
            <a:ext cx="60960" cy="794385"/>
          </a:xfrm>
          <a:prstGeom prst="rect">
            <a:avLst/>
          </a:prstGeom>
          <a:solidFill>
            <a:srgbClr val="282824"/>
          </a:solidFill>
          <a:ln/>
        </p:spPr>
        <p:txBody>
          <a:bodyPr/>
          <a:lstStyle/>
          <a:p>
            <a:endParaRPr lang="el-GR"/>
          </a:p>
        </p:txBody>
      </p:sp>
      <p:sp>
        <p:nvSpPr>
          <p:cNvPr id="12" name="Text 7"/>
          <p:cNvSpPr/>
          <p:nvPr/>
        </p:nvSpPr>
        <p:spPr>
          <a:xfrm>
            <a:off x="7887295" y="3387447"/>
            <a:ext cx="2692837" cy="7334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🏋️</a:t>
            </a:r>
            <a:r>
              <a:rPr lang="en-US" sz="1750" dirty="0">
                <a:solidFill>
                  <a:srgbClr val="4A4A4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Υπερβολικό βάρος χωρίς σωστή τεχνική</a:t>
            </a:r>
            <a:endParaRPr lang="en-US" sz="1750" dirty="0"/>
          </a:p>
        </p:txBody>
      </p:sp>
      <p:sp>
        <p:nvSpPr>
          <p:cNvPr id="13" name="Shape 8"/>
          <p:cNvSpPr/>
          <p:nvPr/>
        </p:nvSpPr>
        <p:spPr>
          <a:xfrm>
            <a:off x="10833140" y="3356967"/>
            <a:ext cx="60960" cy="794385"/>
          </a:xfrm>
          <a:prstGeom prst="rect">
            <a:avLst/>
          </a:prstGeom>
          <a:solidFill>
            <a:srgbClr val="282824"/>
          </a:solidFill>
          <a:ln/>
        </p:spPr>
        <p:txBody>
          <a:bodyPr/>
          <a:lstStyle/>
          <a:p>
            <a:endParaRPr lang="el-GR"/>
          </a:p>
        </p:txBody>
      </p:sp>
      <p:sp>
        <p:nvSpPr>
          <p:cNvPr id="14" name="Text 9"/>
          <p:cNvSpPr/>
          <p:nvPr/>
        </p:nvSpPr>
        <p:spPr>
          <a:xfrm>
            <a:off x="11151394" y="3387447"/>
            <a:ext cx="2692837" cy="7334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😴</a:t>
            </a:r>
            <a:r>
              <a:rPr lang="en-US" sz="1750" dirty="0">
                <a:solidFill>
                  <a:srgbClr val="4A4A4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Ανεπαρκής ξεκούραση μεταξύ προπονήσεων</a:t>
            </a:r>
            <a:endParaRPr lang="en-US" sz="1750" dirty="0"/>
          </a:p>
        </p:txBody>
      </p:sp>
      <p:sp>
        <p:nvSpPr>
          <p:cNvPr id="15" name="Shape 10"/>
          <p:cNvSpPr/>
          <p:nvPr/>
        </p:nvSpPr>
        <p:spPr>
          <a:xfrm>
            <a:off x="7569041" y="4544020"/>
            <a:ext cx="60960" cy="794385"/>
          </a:xfrm>
          <a:prstGeom prst="rect">
            <a:avLst/>
          </a:prstGeom>
          <a:solidFill>
            <a:srgbClr val="282824"/>
          </a:solidFill>
          <a:ln/>
        </p:spPr>
        <p:txBody>
          <a:bodyPr/>
          <a:lstStyle/>
          <a:p>
            <a:endParaRPr lang="el-GR"/>
          </a:p>
        </p:txBody>
      </p:sp>
      <p:sp>
        <p:nvSpPr>
          <p:cNvPr id="16" name="Text 11"/>
          <p:cNvSpPr/>
          <p:nvPr/>
        </p:nvSpPr>
        <p:spPr>
          <a:xfrm>
            <a:off x="7887295" y="4574500"/>
            <a:ext cx="2692837" cy="7334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🔥</a:t>
            </a:r>
            <a:r>
              <a:rPr lang="en-US" sz="1750" dirty="0">
                <a:solidFill>
                  <a:srgbClr val="4A4A4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Παράλειψη προθέρμανσης</a:t>
            </a:r>
            <a:endParaRPr lang="en-US" sz="1750" dirty="0"/>
          </a:p>
        </p:txBody>
      </p:sp>
      <p:sp>
        <p:nvSpPr>
          <p:cNvPr id="17" name="Shape 12"/>
          <p:cNvSpPr/>
          <p:nvPr/>
        </p:nvSpPr>
        <p:spPr>
          <a:xfrm>
            <a:off x="10833140" y="4544020"/>
            <a:ext cx="60960" cy="794385"/>
          </a:xfrm>
          <a:prstGeom prst="rect">
            <a:avLst/>
          </a:prstGeom>
          <a:solidFill>
            <a:srgbClr val="282824"/>
          </a:solidFill>
          <a:ln/>
        </p:spPr>
        <p:txBody>
          <a:bodyPr/>
          <a:lstStyle/>
          <a:p>
            <a:endParaRPr lang="el-GR"/>
          </a:p>
        </p:txBody>
      </p:sp>
      <p:sp>
        <p:nvSpPr>
          <p:cNvPr id="18" name="Text 13"/>
          <p:cNvSpPr/>
          <p:nvPr/>
        </p:nvSpPr>
        <p:spPr>
          <a:xfrm>
            <a:off x="11151394" y="4574500"/>
            <a:ext cx="2692837" cy="7334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📋</a:t>
            </a:r>
            <a:r>
              <a:rPr lang="en-US" sz="1750" dirty="0">
                <a:solidFill>
                  <a:srgbClr val="4A4A4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Ασυνέπεια στο πρόγραμμα</a:t>
            </a:r>
            <a:endParaRPr lang="en-US" sz="1750" dirty="0"/>
          </a:p>
        </p:txBody>
      </p:sp>
      <p:sp>
        <p:nvSpPr>
          <p:cNvPr id="19" name="Ορθογώνιο 18">
            <a:extLst>
              <a:ext uri="{FF2B5EF4-FFF2-40B4-BE49-F238E27FC236}">
                <a16:creationId xmlns:a16="http://schemas.microsoft.com/office/drawing/2014/main" id="{DA885350-E343-F7FC-9396-6E5D81F465D9}"/>
              </a:ext>
            </a:extLst>
          </p:cNvPr>
          <p:cNvSpPr/>
          <p:nvPr/>
        </p:nvSpPr>
        <p:spPr>
          <a:xfrm>
            <a:off x="12734693" y="7672039"/>
            <a:ext cx="1817648" cy="479502"/>
          </a:xfrm>
          <a:prstGeom prst="rect">
            <a:avLst/>
          </a:prstGeom>
          <a:solidFill>
            <a:srgbClr val="EFECE6"/>
          </a:solidFill>
          <a:ln>
            <a:solidFill>
              <a:srgbClr val="EFEC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12351" y="526256"/>
            <a:ext cx="7047428" cy="5980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700"/>
              </a:lnSpc>
              <a:buNone/>
            </a:pPr>
            <a:r>
              <a:rPr lang="en-US" sz="3750" b="1" dirty="0">
                <a:solidFill>
                  <a:srgbClr val="282824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Προθέρμανση &amp; Αποθεραπεία</a:t>
            </a:r>
            <a:endParaRPr lang="en-US" sz="37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351" y="1447205"/>
            <a:ext cx="13205579" cy="5792867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3943465" y="5606154"/>
            <a:ext cx="2858876" cy="3573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00"/>
              </a:lnSpc>
              <a:buNone/>
            </a:pPr>
            <a:r>
              <a:rPr lang="en-US" sz="2250" b="1" dirty="0">
                <a:solidFill>
                  <a:srgbClr val="282824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Προθέρμανση</a:t>
            </a:r>
            <a:endParaRPr lang="en-US" sz="2250" dirty="0"/>
          </a:p>
        </p:txBody>
      </p:sp>
      <p:sp>
        <p:nvSpPr>
          <p:cNvPr id="5" name="Text 2"/>
          <p:cNvSpPr/>
          <p:nvPr/>
        </p:nvSpPr>
        <p:spPr>
          <a:xfrm>
            <a:off x="3886884" y="6065162"/>
            <a:ext cx="2972040" cy="52690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050"/>
              </a:lnSpc>
              <a:buNone/>
            </a:pPr>
            <a:r>
              <a:rPr lang="en-US" sz="1800" dirty="0">
                <a:solidFill>
                  <a:srgbClr val="4A4A4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5–10 λεπτά ελαφρύ καρδιο + δυναμικές διατάσεις</a:t>
            </a:r>
            <a:endParaRPr lang="en-US" sz="1800" dirty="0"/>
          </a:p>
        </p:txBody>
      </p:sp>
      <p:sp>
        <p:nvSpPr>
          <p:cNvPr id="6" name="Text 3"/>
          <p:cNvSpPr/>
          <p:nvPr/>
        </p:nvSpPr>
        <p:spPr>
          <a:xfrm>
            <a:off x="7828359" y="2043280"/>
            <a:ext cx="2858876" cy="3573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00"/>
              </a:lnSpc>
              <a:buNone/>
            </a:pPr>
            <a:r>
              <a:rPr lang="en-US" sz="2250" b="1" dirty="0">
                <a:solidFill>
                  <a:srgbClr val="282824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Αποθεραπεία</a:t>
            </a:r>
            <a:endParaRPr lang="en-US" sz="2250" dirty="0"/>
          </a:p>
        </p:txBody>
      </p:sp>
      <p:sp>
        <p:nvSpPr>
          <p:cNvPr id="7" name="Text 4"/>
          <p:cNvSpPr/>
          <p:nvPr/>
        </p:nvSpPr>
        <p:spPr>
          <a:xfrm>
            <a:off x="7771778" y="2502288"/>
            <a:ext cx="2972040" cy="52690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050"/>
              </a:lnSpc>
              <a:buNone/>
            </a:pPr>
            <a:r>
              <a:rPr lang="en-US" sz="1800" dirty="0">
                <a:solidFill>
                  <a:srgbClr val="4A4A4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Στατικές διατάσεις και χαλάρωση μυών</a:t>
            </a:r>
            <a:endParaRPr lang="en-US" sz="1800" dirty="0"/>
          </a:p>
        </p:txBody>
      </p:sp>
      <p:sp>
        <p:nvSpPr>
          <p:cNvPr id="8" name="Text 5"/>
          <p:cNvSpPr/>
          <p:nvPr/>
        </p:nvSpPr>
        <p:spPr>
          <a:xfrm>
            <a:off x="712351" y="7421642"/>
            <a:ext cx="13205579" cy="2821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500" dirty="0">
                <a:solidFill>
                  <a:srgbClr val="4A4A4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Η σωστή προετοιμασία πριν και η φροντίδα μετά την προπόνηση είναι αναπόσπαστο κομμάτι κάθε αποτελεσματικού πλάνου — όχι προαιρετικό.</a:t>
            </a:r>
            <a:endParaRPr lang="en-US" sz="1500" dirty="0"/>
          </a:p>
        </p:txBody>
      </p:sp>
      <p:sp>
        <p:nvSpPr>
          <p:cNvPr id="9" name="Ορθογώνιο 8">
            <a:extLst>
              <a:ext uri="{FF2B5EF4-FFF2-40B4-BE49-F238E27FC236}">
                <a16:creationId xmlns:a16="http://schemas.microsoft.com/office/drawing/2014/main" id="{7B4BC35C-7F6D-433E-00B7-6C72266DC76A}"/>
              </a:ext>
            </a:extLst>
          </p:cNvPr>
          <p:cNvSpPr/>
          <p:nvPr/>
        </p:nvSpPr>
        <p:spPr>
          <a:xfrm>
            <a:off x="12734693" y="7672039"/>
            <a:ext cx="1817648" cy="479502"/>
          </a:xfrm>
          <a:prstGeom prst="rect">
            <a:avLst/>
          </a:prstGeom>
          <a:solidFill>
            <a:srgbClr val="EFECE6"/>
          </a:solidFill>
          <a:ln>
            <a:solidFill>
              <a:srgbClr val="EFEC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529</Words>
  <Application>Microsoft Office PowerPoint</Application>
  <PresentationFormat>Προσαρμογή</PresentationFormat>
  <Paragraphs>86</Paragraphs>
  <Slides>11</Slides>
  <Notes>11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11</vt:i4>
      </vt:variant>
    </vt:vector>
  </HeadingPairs>
  <TitlesOfParts>
    <vt:vector size="15" baseType="lpstr">
      <vt:lpstr>Lato</vt:lpstr>
      <vt:lpstr>Lato Bold</vt:lpstr>
      <vt:lpstr>Arial</vt:lpstr>
      <vt:lpstr>Office Theme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>ZIOZIAS DIMITRIOS</cp:lastModifiedBy>
  <cp:revision>2</cp:revision>
  <dcterms:created xsi:type="dcterms:W3CDTF">2026-04-14T20:11:56Z</dcterms:created>
  <dcterms:modified xsi:type="dcterms:W3CDTF">2026-04-14T20:14:39Z</dcterms:modified>
</cp:coreProperties>
</file>