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4630400" cy="8229600"/>
  <p:notesSz cx="8229600" cy="14630400"/>
  <p:embeddedFontLst>
    <p:embeddedFont>
      <p:font typeface="Dela Gothic One" panose="020B0604020202020204" charset="-128"/>
      <p:regular r:id="rId22"/>
    </p:embeddedFont>
    <p:embeddedFont>
      <p:font typeface="DM Sans" pitchFamily="2" charset="0"/>
      <p:regular r:id="rId23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909"/>
    <a:srgbClr val="5A58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324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3039547"/>
            <a:ext cx="7627382" cy="1478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54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⚡</a:t>
            </a:r>
            <a:r>
              <a:rPr lang="en-US" sz="54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Προπόνηση Ταχύτητας</a:t>
            </a:r>
            <a:endParaRPr lang="en-US" sz="5400" dirty="0"/>
          </a:p>
        </p:txBody>
      </p:sp>
      <p:sp>
        <p:nvSpPr>
          <p:cNvPr id="4" name="Text 1"/>
          <p:cNvSpPr/>
          <p:nvPr/>
        </p:nvSpPr>
        <p:spPr>
          <a:xfrm>
            <a:off x="6244709" y="4843224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B02F8EE-7C42-FD82-6D0A-F134F97EADBF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072753"/>
            <a:ext cx="6762869" cy="76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🟢</a:t>
            </a: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Speed Endurance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1925360"/>
            <a:ext cx="550604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60+ μέτρα | Διατήρηση Ταχύτητας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58309" y="2606516"/>
            <a:ext cx="3705344" cy="1627942"/>
          </a:xfrm>
          <a:prstGeom prst="roundRect">
            <a:avLst>
              <a:gd name="adj" fmla="val 5590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6" name="Text 3"/>
          <p:cNvSpPr/>
          <p:nvPr/>
        </p:nvSpPr>
        <p:spPr>
          <a:xfrm>
            <a:off x="982504" y="283071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Προπονητική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82504" y="3316843"/>
            <a:ext cx="325695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80-120m sprints με μικρότερη ξεκούραση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680228" y="2606516"/>
            <a:ext cx="3705463" cy="1627942"/>
          </a:xfrm>
          <a:prstGeom prst="roundRect">
            <a:avLst>
              <a:gd name="adj" fmla="val 5590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9" name="Text 6"/>
          <p:cNvSpPr/>
          <p:nvPr/>
        </p:nvSpPr>
        <p:spPr>
          <a:xfrm>
            <a:off x="4904423" y="283071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Στόχος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904423" y="3316843"/>
            <a:ext cx="325707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Διατήρηση ταχύτητας για μεγαλύτερη απόσταση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758309" y="4451033"/>
            <a:ext cx="7627382" cy="1281232"/>
          </a:xfrm>
          <a:prstGeom prst="roundRect">
            <a:avLst>
              <a:gd name="adj" fmla="val 7102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2" name="Text 9"/>
          <p:cNvSpPr/>
          <p:nvPr/>
        </p:nvSpPr>
        <p:spPr>
          <a:xfrm>
            <a:off x="982504" y="467522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Εφαρμογή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982504" y="5161359"/>
            <a:ext cx="717899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Κρίσιμο για αγώνες 100m και 200m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1083231" y="6219706"/>
            <a:ext cx="730246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Η διατήρηση ταχύτητας είναι το κλειδί για αθλητές που θέλουν να κερδίζουν στις τελευταίες ευθείες.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758309" y="5975985"/>
            <a:ext cx="30480" cy="1180862"/>
          </a:xfrm>
          <a:prstGeom prst="rect">
            <a:avLst/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30516" y="727948"/>
            <a:ext cx="5360908" cy="511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6 </a:t>
            </a:r>
            <a:r>
              <a:rPr lang="en-US" sz="3200" dirty="0" err="1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Μέθoδοι</a:t>
            </a:r>
            <a:r>
              <a:rPr lang="en-US" sz="3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Προπόνησης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6030516" y="1406604"/>
            <a:ext cx="8055769" cy="1440061"/>
          </a:xfrm>
          <a:prstGeom prst="roundRect">
            <a:avLst>
              <a:gd name="adj" fmla="val 453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5" name="Shape 2"/>
          <p:cNvSpPr/>
          <p:nvPr/>
        </p:nvSpPr>
        <p:spPr>
          <a:xfrm>
            <a:off x="6193512" y="1569601"/>
            <a:ext cx="466368" cy="466368"/>
          </a:xfrm>
          <a:prstGeom prst="roundRect">
            <a:avLst>
              <a:gd name="adj" fmla="val 19604873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1743" y="1697831"/>
            <a:ext cx="209788" cy="2097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93512" y="2147530"/>
            <a:ext cx="2045732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Sprint Training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193512" y="2470071"/>
            <a:ext cx="7729776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Σύντομα sprint για επιτάχυνση και μεγάλα sprint για μέγιστη ταχύτητα</a:t>
            </a:r>
            <a:endParaRPr lang="en-US" sz="1200" dirty="0"/>
          </a:p>
        </p:txBody>
      </p:sp>
      <p:sp>
        <p:nvSpPr>
          <p:cNvPr id="9" name="Shape 5"/>
          <p:cNvSpPr/>
          <p:nvPr/>
        </p:nvSpPr>
        <p:spPr>
          <a:xfrm>
            <a:off x="6030516" y="2958227"/>
            <a:ext cx="8055769" cy="1440061"/>
          </a:xfrm>
          <a:prstGeom prst="roundRect">
            <a:avLst>
              <a:gd name="adj" fmla="val 453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0" name="Shape 6"/>
          <p:cNvSpPr/>
          <p:nvPr/>
        </p:nvSpPr>
        <p:spPr>
          <a:xfrm>
            <a:off x="6193512" y="3121223"/>
            <a:ext cx="466368" cy="466368"/>
          </a:xfrm>
          <a:prstGeom prst="roundRect">
            <a:avLst>
              <a:gd name="adj" fmla="val 19604873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1743" y="3249454"/>
            <a:ext cx="209788" cy="20978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193512" y="3699153"/>
            <a:ext cx="2163485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Strength Training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6193512" y="4021693"/>
            <a:ext cx="7729776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Squat και deadlift για αύξηση παραγωγής δύναμης</a:t>
            </a:r>
            <a:endParaRPr lang="en-US" sz="1200" dirty="0"/>
          </a:p>
        </p:txBody>
      </p:sp>
      <p:sp>
        <p:nvSpPr>
          <p:cNvPr id="14" name="Shape 9"/>
          <p:cNvSpPr/>
          <p:nvPr/>
        </p:nvSpPr>
        <p:spPr>
          <a:xfrm>
            <a:off x="6030516" y="4509849"/>
            <a:ext cx="8055769" cy="1440061"/>
          </a:xfrm>
          <a:prstGeom prst="roundRect">
            <a:avLst>
              <a:gd name="adj" fmla="val 453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5" name="Shape 10"/>
          <p:cNvSpPr/>
          <p:nvPr/>
        </p:nvSpPr>
        <p:spPr>
          <a:xfrm>
            <a:off x="6193512" y="4672846"/>
            <a:ext cx="466368" cy="466368"/>
          </a:xfrm>
          <a:prstGeom prst="roundRect">
            <a:avLst>
              <a:gd name="adj" fmla="val 19604873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21743" y="4801076"/>
            <a:ext cx="209788" cy="20978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193512" y="5250775"/>
            <a:ext cx="2045732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Plyometrics</a:t>
            </a:r>
            <a:endParaRPr lang="en-US" sz="1600" dirty="0"/>
          </a:p>
        </p:txBody>
      </p:sp>
      <p:sp>
        <p:nvSpPr>
          <p:cNvPr id="18" name="Text 12"/>
          <p:cNvSpPr/>
          <p:nvPr/>
        </p:nvSpPr>
        <p:spPr>
          <a:xfrm>
            <a:off x="6193512" y="5573316"/>
            <a:ext cx="7729776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Box jumps και drop jumps για μείωση χρόνου επαφής</a:t>
            </a:r>
            <a:endParaRPr lang="en-US" sz="1200" dirty="0"/>
          </a:p>
        </p:txBody>
      </p:sp>
      <p:sp>
        <p:nvSpPr>
          <p:cNvPr id="19" name="Shape 13"/>
          <p:cNvSpPr/>
          <p:nvPr/>
        </p:nvSpPr>
        <p:spPr>
          <a:xfrm>
            <a:off x="6030516" y="6061472"/>
            <a:ext cx="8055769" cy="1440061"/>
          </a:xfrm>
          <a:prstGeom prst="roundRect">
            <a:avLst>
              <a:gd name="adj" fmla="val 453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20" name="Shape 14"/>
          <p:cNvSpPr/>
          <p:nvPr/>
        </p:nvSpPr>
        <p:spPr>
          <a:xfrm>
            <a:off x="6193512" y="6224468"/>
            <a:ext cx="466368" cy="466368"/>
          </a:xfrm>
          <a:prstGeom prst="roundRect">
            <a:avLst>
              <a:gd name="adj" fmla="val 19604873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21743" y="6352699"/>
            <a:ext cx="209788" cy="20978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193512" y="6802398"/>
            <a:ext cx="2045732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Resisted Sprint</a:t>
            </a:r>
            <a:endParaRPr lang="en-US" sz="1600" dirty="0"/>
          </a:p>
        </p:txBody>
      </p:sp>
      <p:sp>
        <p:nvSpPr>
          <p:cNvPr id="23" name="Text 16"/>
          <p:cNvSpPr/>
          <p:nvPr/>
        </p:nvSpPr>
        <p:spPr>
          <a:xfrm>
            <a:off x="6193512" y="7124938"/>
            <a:ext cx="7729776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Λάστιχο και sled για βελτίωση δύναμης και συχνότητας βημάτων</a:t>
            </a:r>
            <a:endParaRPr lang="en-US" sz="1200" dirty="0"/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5884CFD6-3BF3-E895-B857-AD144E874B89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66361" y="494586"/>
            <a:ext cx="4310658" cy="538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Sprint Training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1366361" y="1909524"/>
            <a:ext cx="296644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Μικρές Αποστάσεις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1366361" y="2356604"/>
            <a:ext cx="7593449" cy="230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Sprint 10-30m για βελτίωση της επιτάχυνσης και της αρχικής δύναμης</a:t>
            </a:r>
            <a:endParaRPr lang="en-US" sz="12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361" y="2726055"/>
            <a:ext cx="7593449" cy="430291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367004" y="1343025"/>
            <a:ext cx="3203853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Μεγάλες Αποστάσεις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9367004" y="1790105"/>
            <a:ext cx="3904417" cy="46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Sprint 60-100m για ανάπτυξη μέγιστης ταχύτητας και διατήρησης ρυθμού</a:t>
            </a:r>
            <a:endParaRPr lang="en-US" sz="12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004" y="2389703"/>
            <a:ext cx="3904417" cy="5205889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63705402-5176-7F36-3C1A-6B888CD6FC3A}"/>
              </a:ext>
            </a:extLst>
          </p:cNvPr>
          <p:cNvSpPr/>
          <p:nvPr/>
        </p:nvSpPr>
        <p:spPr>
          <a:xfrm>
            <a:off x="12723542" y="7595592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646039"/>
            <a:ext cx="603313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Strength Training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09" y="2683669"/>
            <a:ext cx="1083231" cy="129992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4514" y="290024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Squat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544514" y="3386376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Ανάπτυξη δύναμης ποδιών και γλουτών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709" y="3983593"/>
            <a:ext cx="1083231" cy="129992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44514" y="420016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Deadlift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544514" y="4686300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Βελτίωση συνολικής δύναμης και power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709" y="5283518"/>
            <a:ext cx="1083231" cy="12999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44514" y="5500092"/>
            <a:ext cx="295727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Force Production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544514" y="5986224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Αύξηση παραγωγής δύναμης σε κάθε πατήμα</a:t>
            </a:r>
            <a:endParaRPr lang="en-US" sz="1700" dirty="0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45776296-24C7-2DA4-9292-D5EAE43A36E4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48646"/>
            <a:ext cx="1079718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Plyometrics &amp; Resisted Training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694623"/>
            <a:ext cx="4190762" cy="259008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550128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Box Jumps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5987415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Ανάπτυξη εκρηκτικότητας και μείωση χρόνου επαφής με το έδαφος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819" y="2694623"/>
            <a:ext cx="4190762" cy="259008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9819" y="550128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Assisted Sprint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19819" y="5987415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Λάστιχο για πιο γρήγορα πόδια και βελτίωση συχνότητας βημάτων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329" y="2694623"/>
            <a:ext cx="4190762" cy="259008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1329" y="550128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Resisted Sprint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81329" y="5987415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Sled για αύξηση δύναμης και βελτίωση παραγωγής ισχύος</a:t>
            </a:r>
            <a:endParaRPr lang="en-US" sz="1700" dirty="0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BA5B0122-AA04-31E8-8C3B-E35997ADDB6C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543" y="568404"/>
            <a:ext cx="8679180" cy="679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Energy Systems στο Sprint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723543" y="2806065"/>
            <a:ext cx="3264098" cy="408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ATP-PC System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723543" y="3411260"/>
            <a:ext cx="8392597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Τα sprint χρησιμοποιούν το σύστημα ATP-PC που παράγει ενέργεια χωρίς οξυγόνο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23543" y="3911798"/>
            <a:ext cx="8392597" cy="1106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Διάρκεια: 0-10 δευτερόλεπτα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Μέγιστη ένταση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Αναερόβια διαδικασία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23543" y="5240536"/>
            <a:ext cx="8392597" cy="1175742"/>
          </a:xfrm>
          <a:prstGeom prst="roundRect">
            <a:avLst>
              <a:gd name="adj" fmla="val 7385"/>
            </a:avLst>
          </a:prstGeom>
          <a:solidFill>
            <a:srgbClr val="460707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35" y="5546646"/>
            <a:ext cx="258366" cy="206693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395293" y="5489377"/>
            <a:ext cx="7514153" cy="64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Γι' αυτό απαιτείται:</a:t>
            </a:r>
            <a:r>
              <a:rPr lang="en-US" sz="160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Μεγάλη ξεκούραση μεταξύ των επαναλήψεων και λίγα reps για διατήρηση μέγιστης ποιότητας</a:t>
            </a:r>
            <a:endParaRPr lang="en-US" sz="16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108" y="1766054"/>
            <a:ext cx="4286250" cy="5715000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6078C670-FE2F-9FCF-4C54-D1014B3DB566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1724" y="602337"/>
            <a:ext cx="7773352" cy="1288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Periodization - Περιοδισμός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367462" y="2449592"/>
            <a:ext cx="195739" cy="881063"/>
          </a:xfrm>
          <a:prstGeom prst="roundRect">
            <a:avLst>
              <a:gd name="adj" fmla="val 42016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5" name="Shape 2"/>
          <p:cNvSpPr/>
          <p:nvPr/>
        </p:nvSpPr>
        <p:spPr>
          <a:xfrm>
            <a:off x="6171724" y="2321123"/>
            <a:ext cx="587335" cy="587335"/>
          </a:xfrm>
          <a:prstGeom prst="roundRect">
            <a:avLst>
              <a:gd name="adj" fmla="val 7784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8528" y="2467928"/>
            <a:ext cx="293608" cy="2936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35986" y="2351723"/>
            <a:ext cx="2576393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Φάση 1: Base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6935986" y="2779871"/>
            <a:ext cx="7009090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Δουλειά τεχνικής και χαμηλή ένταση για δημιουργία βάσης</a:t>
            </a:r>
            <a:endParaRPr lang="en-US" sz="1500" dirty="0"/>
          </a:p>
        </p:txBody>
      </p:sp>
      <p:sp>
        <p:nvSpPr>
          <p:cNvPr id="9" name="Shape 5"/>
          <p:cNvSpPr/>
          <p:nvPr/>
        </p:nvSpPr>
        <p:spPr>
          <a:xfrm>
            <a:off x="6661071" y="3801308"/>
            <a:ext cx="195739" cy="881063"/>
          </a:xfrm>
          <a:prstGeom prst="roundRect">
            <a:avLst>
              <a:gd name="adj" fmla="val 42016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0" name="Shape 6"/>
          <p:cNvSpPr/>
          <p:nvPr/>
        </p:nvSpPr>
        <p:spPr>
          <a:xfrm>
            <a:off x="6465332" y="3672840"/>
            <a:ext cx="587335" cy="587335"/>
          </a:xfrm>
          <a:prstGeom prst="roundRect">
            <a:avLst>
              <a:gd name="adj" fmla="val 7784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2136" y="3819644"/>
            <a:ext cx="293608" cy="29360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229594" y="3703439"/>
            <a:ext cx="2581513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Φάση 2: Strength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7229594" y="4131588"/>
            <a:ext cx="6715482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Βάρη και hill sprint για ανάπτυξη δύναμης και power</a:t>
            </a:r>
            <a:endParaRPr lang="en-US" sz="1500" dirty="0"/>
          </a:p>
        </p:txBody>
      </p:sp>
      <p:sp>
        <p:nvSpPr>
          <p:cNvPr id="14" name="Shape 9"/>
          <p:cNvSpPr/>
          <p:nvPr/>
        </p:nvSpPr>
        <p:spPr>
          <a:xfrm>
            <a:off x="6954798" y="5153025"/>
            <a:ext cx="195739" cy="881063"/>
          </a:xfrm>
          <a:prstGeom prst="roundRect">
            <a:avLst>
              <a:gd name="adj" fmla="val 42016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5" name="Shape 10"/>
          <p:cNvSpPr/>
          <p:nvPr/>
        </p:nvSpPr>
        <p:spPr>
          <a:xfrm>
            <a:off x="6759059" y="5024557"/>
            <a:ext cx="587335" cy="587335"/>
          </a:xfrm>
          <a:prstGeom prst="roundRect">
            <a:avLst>
              <a:gd name="adj" fmla="val 7784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05863" y="5171361"/>
            <a:ext cx="293608" cy="29360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523321" y="5055156"/>
            <a:ext cx="2576393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Φάση 3: Speed</a:t>
            </a:r>
            <a:endParaRPr lang="en-US" sz="2000" dirty="0"/>
          </a:p>
        </p:txBody>
      </p:sp>
      <p:sp>
        <p:nvSpPr>
          <p:cNvPr id="18" name="Text 12"/>
          <p:cNvSpPr/>
          <p:nvPr/>
        </p:nvSpPr>
        <p:spPr>
          <a:xfrm>
            <a:off x="7523321" y="5483304"/>
            <a:ext cx="6421755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Μέγιστη ταχύτητα και flying sprints για βελτίωση ρυθμού</a:t>
            </a:r>
            <a:endParaRPr lang="en-US" sz="1500" dirty="0"/>
          </a:p>
        </p:txBody>
      </p:sp>
      <p:sp>
        <p:nvSpPr>
          <p:cNvPr id="19" name="Shape 13"/>
          <p:cNvSpPr/>
          <p:nvPr/>
        </p:nvSpPr>
        <p:spPr>
          <a:xfrm>
            <a:off x="7248525" y="6504742"/>
            <a:ext cx="195739" cy="1122402"/>
          </a:xfrm>
          <a:prstGeom prst="roundRect">
            <a:avLst>
              <a:gd name="adj" fmla="val 42016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20" name="Shape 14"/>
          <p:cNvSpPr/>
          <p:nvPr/>
        </p:nvSpPr>
        <p:spPr>
          <a:xfrm>
            <a:off x="7052786" y="6376273"/>
            <a:ext cx="587335" cy="587335"/>
          </a:xfrm>
          <a:prstGeom prst="roundRect">
            <a:avLst>
              <a:gd name="adj" fmla="val 7784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99590" y="6523077"/>
            <a:ext cx="293608" cy="29360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817048" y="6406872"/>
            <a:ext cx="2576393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Φάση 4: Peak</a:t>
            </a:r>
            <a:endParaRPr lang="en-US" sz="2000" dirty="0"/>
          </a:p>
        </p:txBody>
      </p:sp>
      <p:sp>
        <p:nvSpPr>
          <p:cNvPr id="23" name="Text 16"/>
          <p:cNvSpPr/>
          <p:nvPr/>
        </p:nvSpPr>
        <p:spPr>
          <a:xfrm>
            <a:off x="7817048" y="6835021"/>
            <a:ext cx="6128028" cy="596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Λίγα sprint με μέγιστη ποιότητα για την κορύφωση της προπόνησης</a:t>
            </a:r>
            <a:endParaRPr lang="en-US" sz="1500" dirty="0"/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89D6DF78-1E6A-3794-B0E0-38379C04BD2D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58885"/>
            <a:ext cx="649652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Τα Πιο Συχνά Λάθη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704862"/>
            <a:ext cx="4226838" cy="2052757"/>
          </a:xfrm>
          <a:prstGeom prst="roundRect">
            <a:avLst>
              <a:gd name="adj" fmla="val 7127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C91313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4" name="Shape 2"/>
          <p:cNvSpPr/>
          <p:nvPr/>
        </p:nvSpPr>
        <p:spPr>
          <a:xfrm>
            <a:off x="727829" y="2704862"/>
            <a:ext cx="121920" cy="2052757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5" name="Text 3"/>
          <p:cNvSpPr/>
          <p:nvPr/>
        </p:nvSpPr>
        <p:spPr>
          <a:xfrm>
            <a:off x="1096804" y="2951917"/>
            <a:ext cx="3641288" cy="735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❌</a:t>
            </a: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Sprint κουρασμένος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96804" y="3817144"/>
            <a:ext cx="364128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Χάνεται η ποιότητα και αυξάνεται ο κίνδυνος τραυματισμού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5201722" y="2704862"/>
            <a:ext cx="4226838" cy="2052757"/>
          </a:xfrm>
          <a:prstGeom prst="roundRect">
            <a:avLst>
              <a:gd name="adj" fmla="val 7127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C91313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8" name="Shape 6"/>
          <p:cNvSpPr/>
          <p:nvPr/>
        </p:nvSpPr>
        <p:spPr>
          <a:xfrm>
            <a:off x="5171242" y="2704862"/>
            <a:ext cx="121920" cy="2052757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9" name="Text 7"/>
          <p:cNvSpPr/>
          <p:nvPr/>
        </p:nvSpPr>
        <p:spPr>
          <a:xfrm>
            <a:off x="5540216" y="2951917"/>
            <a:ext cx="2850713" cy="379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❌</a:t>
            </a: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Πολύ cardio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40216" y="3460909"/>
            <a:ext cx="364128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Αναερόβια προπόνηση χάνει την εκρηκτικότητα και ταχύτητα</a:t>
            </a:r>
            <a:endParaRPr lang="en-US" sz="1700" dirty="0"/>
          </a:p>
        </p:txBody>
      </p:sp>
      <p:sp>
        <p:nvSpPr>
          <p:cNvPr id="11" name="Shape 9"/>
          <p:cNvSpPr/>
          <p:nvPr/>
        </p:nvSpPr>
        <p:spPr>
          <a:xfrm>
            <a:off x="9645134" y="2704862"/>
            <a:ext cx="4226957" cy="2052757"/>
          </a:xfrm>
          <a:prstGeom prst="roundRect">
            <a:avLst>
              <a:gd name="adj" fmla="val 7127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C91313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2" name="Shape 10"/>
          <p:cNvSpPr/>
          <p:nvPr/>
        </p:nvSpPr>
        <p:spPr>
          <a:xfrm>
            <a:off x="9614654" y="2704862"/>
            <a:ext cx="121920" cy="2052757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3" name="Text 11"/>
          <p:cNvSpPr/>
          <p:nvPr/>
        </p:nvSpPr>
        <p:spPr>
          <a:xfrm>
            <a:off x="9983629" y="2951917"/>
            <a:ext cx="2916912" cy="379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❌</a:t>
            </a: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Λάθος τεχνική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3629" y="3460909"/>
            <a:ext cx="364140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Δημιουργούνται κακές συνήθειες που είναι δύσκολο να διορθωθούν</a:t>
            </a:r>
            <a:endParaRPr lang="en-US" sz="1700" dirty="0"/>
          </a:p>
        </p:txBody>
      </p:sp>
      <p:sp>
        <p:nvSpPr>
          <p:cNvPr id="15" name="Shape 13"/>
          <p:cNvSpPr/>
          <p:nvPr/>
        </p:nvSpPr>
        <p:spPr>
          <a:xfrm>
            <a:off x="758309" y="4974193"/>
            <a:ext cx="4226838" cy="1696522"/>
          </a:xfrm>
          <a:prstGeom prst="roundRect">
            <a:avLst>
              <a:gd name="adj" fmla="val 8624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C91313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6" name="Shape 14"/>
          <p:cNvSpPr/>
          <p:nvPr/>
        </p:nvSpPr>
        <p:spPr>
          <a:xfrm>
            <a:off x="727829" y="4974193"/>
            <a:ext cx="121920" cy="1696522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7" name="Text 15"/>
          <p:cNvSpPr/>
          <p:nvPr/>
        </p:nvSpPr>
        <p:spPr>
          <a:xfrm>
            <a:off x="1096804" y="5221248"/>
            <a:ext cx="3270647" cy="379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❌</a:t>
            </a: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Χωρίς ξεκούραση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096804" y="5730240"/>
            <a:ext cx="364128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Το νευρικό σύστημα δεν ανακτά και μειώνεται η απόδοση</a:t>
            </a:r>
            <a:endParaRPr lang="en-US" sz="1700" dirty="0"/>
          </a:p>
        </p:txBody>
      </p:sp>
      <p:sp>
        <p:nvSpPr>
          <p:cNvPr id="19" name="Shape 17"/>
          <p:cNvSpPr/>
          <p:nvPr/>
        </p:nvSpPr>
        <p:spPr>
          <a:xfrm>
            <a:off x="5201722" y="4974193"/>
            <a:ext cx="4226838" cy="1696522"/>
          </a:xfrm>
          <a:prstGeom prst="roundRect">
            <a:avLst>
              <a:gd name="adj" fmla="val 8624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C91313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20" name="Shape 18"/>
          <p:cNvSpPr/>
          <p:nvPr/>
        </p:nvSpPr>
        <p:spPr>
          <a:xfrm>
            <a:off x="5171242" y="4974193"/>
            <a:ext cx="121920" cy="1696522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21" name="Text 19"/>
          <p:cNvSpPr/>
          <p:nvPr/>
        </p:nvSpPr>
        <p:spPr>
          <a:xfrm>
            <a:off x="5540216" y="5221248"/>
            <a:ext cx="2850713" cy="379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❌</a:t>
            </a: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Μόνο βάρη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5540216" y="5730240"/>
            <a:ext cx="364128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Η προπόνηση βάρους χωρίς sprint δεν βελτιώνει την ταχύτητα</a:t>
            </a:r>
            <a:endParaRPr lang="en-US" sz="1700" dirty="0"/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57220408-04AD-A7CD-EE6C-D94A3EC5A16B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9615" y="573167"/>
            <a:ext cx="8396764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Το Μυστικό στο Elite Level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729615" y="1339096"/>
            <a:ext cx="4944308" cy="411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Οι κορυφαίοι συνδυάζουν: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1954768" y="2954179"/>
            <a:ext cx="274284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Δύναμη</a:t>
            </a:r>
            <a:endParaRPr lang="en-US" sz="2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269" y="2051328"/>
            <a:ext cx="4609862" cy="4609862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8312" y="3059251"/>
            <a:ext cx="311825" cy="3118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2789" y="2954179"/>
            <a:ext cx="274284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Plyometrics</a:t>
            </a:r>
            <a:endParaRPr lang="en-US" sz="21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269" y="2051328"/>
            <a:ext cx="4609862" cy="4609862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0145" y="3059251"/>
            <a:ext cx="311825" cy="31182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932789" y="5415439"/>
            <a:ext cx="274284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Sprint</a:t>
            </a:r>
            <a:endParaRPr lang="en-US" sz="21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0269" y="2051328"/>
            <a:ext cx="4609862" cy="4609862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00145" y="5341084"/>
            <a:ext cx="311825" cy="31182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1954768" y="5415439"/>
            <a:ext cx="274284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Τεχνική</a:t>
            </a:r>
            <a:endParaRPr lang="en-US" sz="215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0269" y="2051328"/>
            <a:ext cx="4609862" cy="4609862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18312" y="5341084"/>
            <a:ext cx="311825" cy="31182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42273" y="7112437"/>
            <a:ext cx="12858512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Τέλεια εκτέλεση με μέγιστη ένταση και λίγο όγκο</a:t>
            </a:r>
            <a:endParaRPr lang="en-US" sz="1600" dirty="0"/>
          </a:p>
        </p:txBody>
      </p:sp>
      <p:sp>
        <p:nvSpPr>
          <p:cNvPr id="17" name="Shape 7"/>
          <p:cNvSpPr/>
          <p:nvPr/>
        </p:nvSpPr>
        <p:spPr>
          <a:xfrm>
            <a:off x="729615" y="6886813"/>
            <a:ext cx="22860" cy="778431"/>
          </a:xfrm>
          <a:prstGeom prst="rect">
            <a:avLst/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504C49BF-0E1C-59D5-5E69-B66AE421F4E1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021794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Το Συμπέρασμα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2275999"/>
            <a:ext cx="3549372" cy="855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Η ταχύτητα ΔΕΝ είναι: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758309" y="3347680"/>
            <a:ext cx="35493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❌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Μόνο τρέξιμο ή υπομονή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4843939" y="2275999"/>
            <a:ext cx="3549372" cy="855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Η ταχύτητα ΕΙΝΑΙ: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4843939" y="3347680"/>
            <a:ext cx="3549372" cy="1614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✔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Νευρικό σύστημα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✔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Δύναμη και power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✔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Τεχνική εκτέλεση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✔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Ελαστικότητα μυών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58309" y="5389364"/>
            <a:ext cx="2361962" cy="7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100%</a:t>
            </a:r>
            <a:endParaRPr lang="en-US" sz="5600" dirty="0"/>
          </a:p>
        </p:txBody>
      </p:sp>
      <p:sp>
        <p:nvSpPr>
          <p:cNvPr id="9" name="Text 6"/>
          <p:cNvSpPr/>
          <p:nvPr/>
        </p:nvSpPr>
        <p:spPr>
          <a:xfrm>
            <a:off x="758309" y="6374963"/>
            <a:ext cx="23619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Ποιότητα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58309" y="6861096"/>
            <a:ext cx="236196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σε κάθε επανάληψη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3391019" y="5389364"/>
            <a:ext cx="2361962" cy="7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48h</a:t>
            </a:r>
            <a:endParaRPr lang="en-US" sz="5600" dirty="0"/>
          </a:p>
        </p:txBody>
      </p:sp>
      <p:sp>
        <p:nvSpPr>
          <p:cNvPr id="12" name="Text 9"/>
          <p:cNvSpPr/>
          <p:nvPr/>
        </p:nvSpPr>
        <p:spPr>
          <a:xfrm>
            <a:off x="3391019" y="6374963"/>
            <a:ext cx="23619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Ανάκαμψη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3391019" y="6861096"/>
            <a:ext cx="236196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μεταξύ προπονήσεων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6023729" y="5389364"/>
            <a:ext cx="2361962" cy="7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3-5</a:t>
            </a:r>
            <a:endParaRPr lang="en-US" sz="5600" dirty="0"/>
          </a:p>
        </p:txBody>
      </p:sp>
      <p:sp>
        <p:nvSpPr>
          <p:cNvPr id="15" name="Text 12"/>
          <p:cNvSpPr/>
          <p:nvPr/>
        </p:nvSpPr>
        <p:spPr>
          <a:xfrm>
            <a:off x="6023729" y="6374963"/>
            <a:ext cx="23619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Reps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6023729" y="6861096"/>
            <a:ext cx="236196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με μέγιστη ένταση</a:t>
            </a:r>
            <a:endParaRPr lang="en-US" sz="17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6153" y="515541"/>
            <a:ext cx="6962894" cy="616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Η Φυσική της Ταχύτητας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656153" y="2021086"/>
            <a:ext cx="3389114" cy="369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Το Βασικό Μοντέλο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656153" y="2702132"/>
            <a:ext cx="4363998" cy="1119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200"/>
              </a:lnSpc>
              <a:buNone/>
            </a:pPr>
            <a:r>
              <a:rPr lang="en-US" sz="24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Η ταχύτητα δεν είναι τίποτα άλλο από την εφαρμογή δύναμης στο έδαφος με τον πιο γρήγορο δυνατό τρόπο. Δύο βασικά στοιχεία καθορίζουν πόσο γρήγορος είσαι.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656153" y="4663384"/>
            <a:ext cx="4363998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4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Μεγαλύτερη δύναμη στο έδαφος</a:t>
            </a:r>
            <a:endParaRPr lang="en-US" sz="2400" dirty="0"/>
          </a:p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4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Λιγότερος χρόνος επαφής</a:t>
            </a:r>
            <a:endParaRPr lang="en-US" sz="2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209" y="1558171"/>
            <a:ext cx="8496657" cy="4814768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656153" y="6737985"/>
            <a:ext cx="13318093" cy="1008221"/>
          </a:xfrm>
          <a:prstGeom prst="roundRect">
            <a:avLst>
              <a:gd name="adj" fmla="val 7810"/>
            </a:avLst>
          </a:prstGeom>
          <a:solidFill>
            <a:srgbClr val="460707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58" y="7006233"/>
            <a:ext cx="234315" cy="18740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265277" y="6946940"/>
            <a:ext cx="12521565" cy="559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Κρίσιμος Δείκτης:</a:t>
            </a:r>
            <a:r>
              <a:rPr lang="en-US" sz="240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Ο χρόνος επαφής με το έδαφος (Ground Contact Time - GCT) είναι το κλειδί. Από 0.20 sec για αρχάριους έως 0.08-0.10 sec για elite αθλητές.</a:t>
            </a:r>
            <a:endParaRPr lang="en-US" sz="2400" dirty="0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1F225B81-6310-A09C-9CB5-181E6C3D3AD3}"/>
              </a:ext>
            </a:extLst>
          </p:cNvPr>
          <p:cNvSpPr/>
          <p:nvPr/>
        </p:nvSpPr>
        <p:spPr>
          <a:xfrm>
            <a:off x="12723542" y="7746206"/>
            <a:ext cx="1817649" cy="371882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058823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Βιομηχανική του Sprint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2570798"/>
            <a:ext cx="582560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Τι Συμβαίνει στο Σώμα Κάθε Στιγμή</a:t>
            </a:r>
            <a:endParaRPr lang="en-US" sz="28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09" y="3251954"/>
            <a:ext cx="1083231" cy="195941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44514" y="3343394"/>
            <a:ext cx="337292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Επαφή με το Έδαφος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7544513" y="3766721"/>
            <a:ext cx="6327577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Το πόδι τοποθετείται κάτω από το σώμα, όχι μπροστά. Επαφή με το μπροστινό μέρος του ποδιού με άκαμπτο αστράγαλο που λειτουργεί σαν ελατήριο.</a:t>
            </a:r>
            <a:endParaRPr lang="en-US" sz="22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709" y="5211366"/>
            <a:ext cx="1083231" cy="195941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544514" y="542794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Elastic Energy</a:t>
            </a:r>
            <a:endParaRPr lang="en-US" sz="2800" dirty="0"/>
          </a:p>
        </p:txBody>
      </p:sp>
      <p:sp>
        <p:nvSpPr>
          <p:cNvPr id="10" name="Text 5"/>
          <p:cNvSpPr/>
          <p:nvPr/>
        </p:nvSpPr>
        <p:spPr>
          <a:xfrm>
            <a:off x="7544514" y="5914073"/>
            <a:ext cx="6327577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Το σώμα αποθηκεύει και απελευθερώνει ενέργεια όπως ελατήριο. Όσο πιο "reactive" είσαι, τόσο λιγότερη ενέργεια χάνεις και τόσο πιο γρήγορος γίνεσαι.</a:t>
            </a:r>
            <a:endParaRPr lang="en-US" sz="2200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61A0E031-7A40-2DA3-1081-68AA4CFD3DFA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18216" y="434935"/>
            <a:ext cx="3910846" cy="488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4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Triple Extension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918216" y="964525"/>
            <a:ext cx="4155400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Το Πιο Σημαντικό Pattern στο Sprint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1918216" y="1361718"/>
            <a:ext cx="3529965" cy="1365885"/>
          </a:xfrm>
          <a:prstGeom prst="roundRect">
            <a:avLst>
              <a:gd name="adj" fmla="val 4570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5" name="Shape 3"/>
          <p:cNvSpPr/>
          <p:nvPr/>
        </p:nvSpPr>
        <p:spPr>
          <a:xfrm>
            <a:off x="2074426" y="1517928"/>
            <a:ext cx="445770" cy="445770"/>
          </a:xfrm>
          <a:prstGeom prst="roundRect">
            <a:avLst>
              <a:gd name="adj" fmla="val 20510769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6941" y="1640443"/>
            <a:ext cx="200620" cy="20062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074426" y="2065615"/>
            <a:ext cx="1955363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Ισxίο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2074426" y="2371011"/>
            <a:ext cx="3217545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Γλουτοί</a:t>
            </a:r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5550098" y="1361718"/>
            <a:ext cx="3530084" cy="1365885"/>
          </a:xfrm>
          <a:prstGeom prst="roundRect">
            <a:avLst>
              <a:gd name="adj" fmla="val 4570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0" name="Shape 7"/>
          <p:cNvSpPr/>
          <p:nvPr/>
        </p:nvSpPr>
        <p:spPr>
          <a:xfrm>
            <a:off x="5706308" y="1517928"/>
            <a:ext cx="445770" cy="445770"/>
          </a:xfrm>
          <a:prstGeom prst="roundRect">
            <a:avLst>
              <a:gd name="adj" fmla="val 20510769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28824" y="1640443"/>
            <a:ext cx="200620" cy="20062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706308" y="2065615"/>
            <a:ext cx="1955363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Γόνατο</a:t>
            </a:r>
            <a:endParaRPr lang="en-US" dirty="0"/>
          </a:p>
        </p:txBody>
      </p:sp>
      <p:sp>
        <p:nvSpPr>
          <p:cNvPr id="13" name="Text 9"/>
          <p:cNvSpPr/>
          <p:nvPr/>
        </p:nvSpPr>
        <p:spPr>
          <a:xfrm>
            <a:off x="5706308" y="2371011"/>
            <a:ext cx="3217664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Τετρακέφαλοι</a:t>
            </a:r>
            <a:endParaRPr lang="en-US" sz="1150" dirty="0"/>
          </a:p>
        </p:txBody>
      </p:sp>
      <p:sp>
        <p:nvSpPr>
          <p:cNvPr id="14" name="Shape 10"/>
          <p:cNvSpPr/>
          <p:nvPr/>
        </p:nvSpPr>
        <p:spPr>
          <a:xfrm>
            <a:off x="9182100" y="1361718"/>
            <a:ext cx="3530084" cy="1365885"/>
          </a:xfrm>
          <a:prstGeom prst="roundRect">
            <a:avLst>
              <a:gd name="adj" fmla="val 4570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5" name="Shape 11"/>
          <p:cNvSpPr/>
          <p:nvPr/>
        </p:nvSpPr>
        <p:spPr>
          <a:xfrm>
            <a:off x="9338310" y="1517928"/>
            <a:ext cx="445770" cy="445770"/>
          </a:xfrm>
          <a:prstGeom prst="roundRect">
            <a:avLst>
              <a:gd name="adj" fmla="val 20510769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60825" y="1640443"/>
            <a:ext cx="200620" cy="20062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338310" y="2065615"/>
            <a:ext cx="1955363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Αστράγαλος</a:t>
            </a:r>
            <a:endParaRPr lang="en-US" sz="2400" dirty="0"/>
          </a:p>
        </p:txBody>
      </p:sp>
      <p:sp>
        <p:nvSpPr>
          <p:cNvPr id="18" name="Text 13"/>
          <p:cNvSpPr/>
          <p:nvPr/>
        </p:nvSpPr>
        <p:spPr>
          <a:xfrm>
            <a:off x="9338310" y="2371011"/>
            <a:ext cx="3217664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Γάμπες</a:t>
            </a:r>
            <a:endParaRPr lang="en-US" sz="1150" dirty="0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7457" y="2956917"/>
            <a:ext cx="3542228" cy="4722971"/>
          </a:xfrm>
          <a:prstGeom prst="rect">
            <a:avLst/>
          </a:prstGeom>
        </p:spPr>
      </p:pic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D4C91035-E95E-A3C2-935A-D1058B13313F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77F2C9-4382-EC97-4477-04C518C33E26}"/>
              </a:ext>
            </a:extLst>
          </p:cNvPr>
          <p:cNvSpPr txBox="1"/>
          <p:nvPr/>
        </p:nvSpPr>
        <p:spPr>
          <a:xfrm>
            <a:off x="1608772" y="3954218"/>
            <a:ext cx="7315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l-GR" sz="2400" dirty="0">
                <a:solidFill>
                  <a:schemeClr val="bg1"/>
                </a:solidFill>
                <a:latin typeface="Dela Gothic One" panose="020B0604020202020204" charset="-128"/>
                <a:ea typeface="Dela Gothic One" panose="020B0604020202020204" charset="-128"/>
              </a:rPr>
              <a:t>Η τριπλή έκταση (</a:t>
            </a:r>
            <a:r>
              <a:rPr lang="el-GR" sz="2400" dirty="0" err="1">
                <a:solidFill>
                  <a:schemeClr val="bg1"/>
                </a:solidFill>
                <a:latin typeface="Dela Gothic One" panose="020B0604020202020204" charset="-128"/>
                <a:ea typeface="Dela Gothic One" panose="020B0604020202020204" charset="-128"/>
              </a:rPr>
              <a:t>Triple</a:t>
            </a:r>
            <a:r>
              <a:rPr lang="el-GR" sz="2400" dirty="0">
                <a:solidFill>
                  <a:schemeClr val="bg1"/>
                </a:solidFill>
                <a:latin typeface="Dela Gothic One" panose="020B0604020202020204" charset="-128"/>
                <a:ea typeface="Dela Gothic One" panose="020B0604020202020204" charset="-128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Dela Gothic One" panose="020B0604020202020204" charset="-128"/>
                <a:ea typeface="Dela Gothic One" panose="020B0604020202020204" charset="-128"/>
              </a:rPr>
              <a:t>Extension</a:t>
            </a:r>
            <a:r>
              <a:rPr lang="el-GR" sz="2400" dirty="0">
                <a:solidFill>
                  <a:schemeClr val="bg1"/>
                </a:solidFill>
                <a:latin typeface="Dela Gothic One" panose="020B0604020202020204" charset="-128"/>
                <a:ea typeface="Dela Gothic One" panose="020B0604020202020204" charset="-128"/>
              </a:rPr>
              <a:t>) είναι το πιο σημαντικό κινητικό μοτίβο στο </a:t>
            </a:r>
            <a:r>
              <a:rPr lang="el-GR" sz="2400" dirty="0" err="1">
                <a:solidFill>
                  <a:schemeClr val="bg1"/>
                </a:solidFill>
                <a:latin typeface="Dela Gothic One" panose="020B0604020202020204" charset="-128"/>
                <a:ea typeface="Dela Gothic One" panose="020B0604020202020204" charset="-128"/>
              </a:rPr>
              <a:t>sprint</a:t>
            </a:r>
            <a:r>
              <a:rPr lang="el-GR" sz="2400" dirty="0">
                <a:solidFill>
                  <a:schemeClr val="bg1"/>
                </a:solidFill>
                <a:latin typeface="Dela Gothic One" panose="020B0604020202020204" charset="-128"/>
                <a:ea typeface="Dela Gothic One" panose="020B0604020202020204" charset="-128"/>
              </a:rPr>
              <a:t>. Ενεργοποιεί ταυτόχρονα τους μεγαλύτερους </a:t>
            </a:r>
            <a:r>
              <a:rPr lang="el-GR" sz="2400" dirty="0" err="1">
                <a:solidFill>
                  <a:schemeClr val="bg1"/>
                </a:solidFill>
                <a:latin typeface="Dela Gothic One" panose="020B0604020202020204" charset="-128"/>
                <a:ea typeface="Dela Gothic One" panose="020B0604020202020204" charset="-128"/>
              </a:rPr>
              <a:t>μυες</a:t>
            </a:r>
            <a:r>
              <a:rPr lang="el-GR" sz="2400" dirty="0">
                <a:solidFill>
                  <a:schemeClr val="bg1"/>
                </a:solidFill>
                <a:latin typeface="Dela Gothic One" panose="020B0604020202020204" charset="-128"/>
                <a:ea typeface="Dela Gothic One" panose="020B0604020202020204" charset="-128"/>
              </a:rPr>
              <a:t> του σώματος για μέγιστη δύναμη.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00334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Μυϊκό Σύστημα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1802606"/>
            <a:ext cx="524839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Οι Βασικοί Μύες της Ταχύτητας</a:t>
            </a:r>
            <a:endParaRPr lang="en-US" sz="28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483763"/>
            <a:ext cx="2214205" cy="221420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8309" y="496871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Γλουτοί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758309" y="5454848"/>
            <a:ext cx="307538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Η κύρια πηγή δύναμης για την προώθηση του σώματος</a:t>
            </a:r>
            <a:endParaRPr lang="en-US" sz="19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442" y="2483763"/>
            <a:ext cx="2214205" cy="221420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92165" y="4968716"/>
            <a:ext cx="307526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l-GR" sz="2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Οπίσθιοι Μηριαίοι</a:t>
            </a:r>
            <a:endParaRPr lang="en-US" sz="2400" dirty="0"/>
          </a:p>
        </p:txBody>
      </p:sp>
      <p:sp>
        <p:nvSpPr>
          <p:cNvPr id="9" name="Text 5"/>
          <p:cNvSpPr/>
          <p:nvPr/>
        </p:nvSpPr>
        <p:spPr>
          <a:xfrm>
            <a:off x="4104442" y="5454848"/>
            <a:ext cx="307538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Επαναφορά του ποδιού για την επόμενη επαφή</a:t>
            </a:r>
            <a:endParaRPr lang="en-US" sz="19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574" y="2483763"/>
            <a:ext cx="2214205" cy="221420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50574" y="496871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Γάμπες</a:t>
            </a:r>
            <a:endParaRPr lang="en-US" sz="2400" dirty="0"/>
          </a:p>
        </p:txBody>
      </p:sp>
      <p:sp>
        <p:nvSpPr>
          <p:cNvPr id="12" name="Text 7"/>
          <p:cNvSpPr/>
          <p:nvPr/>
        </p:nvSpPr>
        <p:spPr>
          <a:xfrm>
            <a:off x="7450574" y="5454848"/>
            <a:ext cx="307538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Ταχύτητα επαφής και elastic energy</a:t>
            </a:r>
            <a:endParaRPr lang="en-US" sz="19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6707" y="2483763"/>
            <a:ext cx="2214205" cy="221420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96707" y="496871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l-GR" sz="2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Κορμός</a:t>
            </a:r>
            <a:endParaRPr lang="en-US" sz="2400" dirty="0"/>
          </a:p>
        </p:txBody>
      </p:sp>
      <p:sp>
        <p:nvSpPr>
          <p:cNvPr id="15" name="Text 9"/>
          <p:cNvSpPr/>
          <p:nvPr/>
        </p:nvSpPr>
        <p:spPr>
          <a:xfrm>
            <a:off x="10796707" y="5454848"/>
            <a:ext cx="307538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l-GR" sz="1900" dirty="0">
                <a:solidFill>
                  <a:schemeClr val="bg1"/>
                </a:solidFill>
                <a:latin typeface="Dela Gothic One" panose="020B0604020202020204" charset="-128"/>
                <a:ea typeface="Dela Gothic One" panose="020B0604020202020204" charset="-128"/>
              </a:rPr>
              <a:t>Σταθερότητα και μετάδοση δύναμης</a:t>
            </a:r>
            <a:endParaRPr lang="en-US" sz="1900" dirty="0">
              <a:solidFill>
                <a:schemeClr val="bg1"/>
              </a:solidFill>
              <a:latin typeface="Dela Gothic One" panose="020B0604020202020204" charset="-128"/>
              <a:ea typeface="Dela Gothic One" panose="020B0604020202020204" charset="-128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1083231" y="6635710"/>
            <a:ext cx="1278886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Muscle Fibers:</a:t>
            </a:r>
            <a:r>
              <a:rPr lang="en-US" sz="20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Οι μύες τύπου II (fast twitch) είναι πιο εκρηκτικές και ενεργοποιούνται κατά το sprint και τα άλματα.</a:t>
            </a:r>
            <a:endParaRPr lang="en-US" sz="2000" dirty="0"/>
          </a:p>
        </p:txBody>
      </p:sp>
      <p:sp>
        <p:nvSpPr>
          <p:cNvPr id="17" name="Shape 11"/>
          <p:cNvSpPr/>
          <p:nvPr/>
        </p:nvSpPr>
        <p:spPr>
          <a:xfrm>
            <a:off x="758309" y="6391989"/>
            <a:ext cx="30480" cy="834152"/>
          </a:xfrm>
          <a:prstGeom prst="rect">
            <a:avLst/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B4A4A5E1-AC75-9937-FEF7-C2B3D0FB0EA1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837128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Νευρικό Σύστημα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1636395"/>
            <a:ext cx="693610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Το Πιο Σημαντικό Στοιχείο της Ταχύτητας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6244709" y="2317552"/>
            <a:ext cx="3705344" cy="1673662"/>
          </a:xfrm>
          <a:prstGeom prst="roundRect">
            <a:avLst>
              <a:gd name="adj" fmla="val 5437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6" name="Text 3"/>
          <p:cNvSpPr/>
          <p:nvPr/>
        </p:nvSpPr>
        <p:spPr>
          <a:xfrm>
            <a:off x="6491764" y="256460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Ενεργοποίηση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491764" y="3050738"/>
            <a:ext cx="321123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Ενεργοποιεί τους μύες πιο γρήγορα και αποτελεσματικά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10166628" y="2317552"/>
            <a:ext cx="3705463" cy="1673662"/>
          </a:xfrm>
          <a:prstGeom prst="roundRect">
            <a:avLst>
              <a:gd name="adj" fmla="val 5437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9" name="Text 6"/>
          <p:cNvSpPr/>
          <p:nvPr/>
        </p:nvSpPr>
        <p:spPr>
          <a:xfrm>
            <a:off x="10413683" y="256460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Συγχρονισμός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413683" y="3050738"/>
            <a:ext cx="321135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Συγχρονίζει τις κινήσεις για βέλτιστη απόδοση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244709" y="4207788"/>
            <a:ext cx="7627382" cy="1326952"/>
          </a:xfrm>
          <a:prstGeom prst="roundRect">
            <a:avLst>
              <a:gd name="adj" fmla="val 6858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2" name="Text 9"/>
          <p:cNvSpPr/>
          <p:nvPr/>
        </p:nvSpPr>
        <p:spPr>
          <a:xfrm>
            <a:off x="6491764" y="445484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Firing Rate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491764" y="4940975"/>
            <a:ext cx="713327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Αυξάνει τον ρυθμό ενεργοποίησης των μυών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6244709" y="5778460"/>
            <a:ext cx="7627382" cy="1613892"/>
          </a:xfrm>
          <a:prstGeom prst="roundRect">
            <a:avLst>
              <a:gd name="adj" fmla="val 5638"/>
            </a:avLst>
          </a:prstGeom>
          <a:solidFill>
            <a:srgbClr val="460707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284" y="6103382"/>
            <a:ext cx="270748" cy="216575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6948607" y="6049089"/>
            <a:ext cx="6706910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Η ταχύτητα είναι κυρίως νευρικό skill. Γι' αυτό απαιτούνται λίγες επαναλήψεις, 100% ένταση, και μεγάλη ξεκούραση. Αν κουραστείς, πέφτει το CNS και πέφτει η ταχύτητα.</a:t>
            </a:r>
            <a:endParaRPr lang="en-US" sz="1700" dirty="0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77E131AD-220D-CB3F-5CE4-3E9732F028EA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694730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Τα 3 Στάδια Ταχύτητας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2206704"/>
            <a:ext cx="625054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Από την Εκκίνηση στην Τελική Γραμμή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44709" y="2887861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ela Gothic One Light" pitchFamily="34" charset="0"/>
                <a:ea typeface="Dela Gothic One Light" pitchFamily="34" charset="-122"/>
                <a:cs typeface="Dela Gothic One Light" pitchFamily="34" charset="-120"/>
              </a:rPr>
              <a:t>01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6244709" y="3225403"/>
            <a:ext cx="3705344" cy="30480"/>
          </a:xfrm>
          <a:prstGeom prst="rect">
            <a:avLst/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7" name="Text 4"/>
          <p:cNvSpPr/>
          <p:nvPr/>
        </p:nvSpPr>
        <p:spPr>
          <a:xfrm>
            <a:off x="6244709" y="3394591"/>
            <a:ext cx="34209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Acceleration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6244709" y="3952042"/>
            <a:ext cx="370534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0-30m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10166628" y="2887861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ela Gothic One Light" pitchFamily="34" charset="0"/>
                <a:ea typeface="Dela Gothic One Light" pitchFamily="34" charset="-122"/>
                <a:cs typeface="Dela Gothic One Light" pitchFamily="34" charset="-120"/>
              </a:rPr>
              <a:t>02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0166628" y="3225403"/>
            <a:ext cx="3705463" cy="30480"/>
          </a:xfrm>
          <a:prstGeom prst="rect">
            <a:avLst/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1" name="Text 8"/>
          <p:cNvSpPr/>
          <p:nvPr/>
        </p:nvSpPr>
        <p:spPr>
          <a:xfrm>
            <a:off x="10166628" y="3394591"/>
            <a:ext cx="34209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Max Velocity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10166628" y="3952042"/>
            <a:ext cx="370546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30-60m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6244709" y="4677728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ela Gothic One Light" pitchFamily="34" charset="0"/>
                <a:ea typeface="Dela Gothic One Light" pitchFamily="34" charset="-122"/>
                <a:cs typeface="Dela Gothic One Light" pitchFamily="34" charset="-120"/>
              </a:rPr>
              <a:t>03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6244709" y="5015270"/>
            <a:ext cx="7627382" cy="30480"/>
          </a:xfrm>
          <a:prstGeom prst="rect">
            <a:avLst/>
          </a:prstGeom>
          <a:solidFill>
            <a:srgbClr val="C91313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5" name="Text 12"/>
          <p:cNvSpPr/>
          <p:nvPr/>
        </p:nvSpPr>
        <p:spPr>
          <a:xfrm>
            <a:off x="6244709" y="5184458"/>
            <a:ext cx="3562469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Speed Endurance</a:t>
            </a:r>
            <a:endParaRPr lang="en-US" sz="2650" dirty="0"/>
          </a:p>
        </p:txBody>
      </p:sp>
      <p:sp>
        <p:nvSpPr>
          <p:cNvPr id="16" name="Text 13"/>
          <p:cNvSpPr/>
          <p:nvPr/>
        </p:nvSpPr>
        <p:spPr>
          <a:xfrm>
            <a:off x="6244709" y="5741908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60m+</a:t>
            </a:r>
            <a:endParaRPr lang="en-US" sz="1700" dirty="0"/>
          </a:p>
        </p:txBody>
      </p:sp>
      <p:sp>
        <p:nvSpPr>
          <p:cNvPr id="17" name="Text 14"/>
          <p:cNvSpPr/>
          <p:nvPr/>
        </p:nvSpPr>
        <p:spPr>
          <a:xfrm>
            <a:off x="6244709" y="6494740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Κάθε στάδιο απαιτεί διαφορετική τεχνική, δύναμη και προπονητική προσέγγιση. Η κατανόηση του κάθε σταδίου είναι κρίσιμη για βελτιστοποίηση της απόδοσης.</a:t>
            </a:r>
            <a:endParaRPr lang="en-US" sz="1700" dirty="0"/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D585A256-D672-4C8A-A9EB-B47EA2A408DE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41521"/>
            <a:ext cx="5701546" cy="76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🔴</a:t>
            </a: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Acceleration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1594128"/>
            <a:ext cx="534185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0-30 μέτρα | Παραγωγή Δύναμης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519005"/>
            <a:ext cx="8338899" cy="472535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633466" y="335494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Τεχνική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633466" y="3927753"/>
            <a:ext cx="4246126" cy="1614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Σώμα μπροστά με κλίση 45°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Δυνατά pushes προς τα πίσω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Μεγάλος χρόνος επαφής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Powerful triple extension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9633466" y="5736669"/>
            <a:ext cx="424612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C9131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Στόχος: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Μέγιστη δύναμη προς τα πίσω για επιτάχυνση.</a:t>
            </a:r>
            <a:endParaRPr lang="en-US" sz="1700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4A51D7F0-1CC5-9AB9-EFC5-2B08A1E6F3CD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41521"/>
            <a:ext cx="5701546" cy="76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🔵</a:t>
            </a: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Max Velocity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1594128"/>
            <a:ext cx="659487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30-60 μέτρα | Ελαστικότητα &amp; Ταχύτητα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335494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Τεχνική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58309" y="3927753"/>
            <a:ext cx="4246126" cy="1614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Όρθιο σώμα με ελαφρά κλίση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Γρήγορα πόδια με ελαστικές κινήσεις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Μικρός χρόνος επαφής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Άμεση επαναφορά ποδιού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8309" y="5736669"/>
            <a:ext cx="424612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C9131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Στόχος: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Διατήρηση μέγιστης ταχύτητας με ελαστικότητα.</a:t>
            </a:r>
            <a:endParaRPr lang="en-US" sz="17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693" y="2519005"/>
            <a:ext cx="8338899" cy="4725353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E5A2CAA4-7871-124D-F540-FA79E1ADB154}"/>
              </a:ext>
            </a:extLst>
          </p:cNvPr>
          <p:cNvSpPr/>
          <p:nvPr/>
        </p:nvSpPr>
        <p:spPr>
          <a:xfrm>
            <a:off x="12723542" y="7571678"/>
            <a:ext cx="1817649" cy="546410"/>
          </a:xfrm>
          <a:prstGeom prst="rect">
            <a:avLst/>
          </a:prstGeom>
          <a:solidFill>
            <a:srgbClr val="0A0909"/>
          </a:solidFill>
          <a:ln>
            <a:solidFill>
              <a:srgbClr val="0A0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834</Words>
  <Application>Microsoft Office PowerPoint</Application>
  <PresentationFormat>Προσαρμογή</PresentationFormat>
  <Paragraphs>177</Paragraphs>
  <Slides>19</Slides>
  <Notes>19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4" baseType="lpstr">
      <vt:lpstr>Dela Gothic One</vt:lpstr>
      <vt:lpstr>Arial</vt:lpstr>
      <vt:lpstr>DM Sans</vt:lpstr>
      <vt:lpstr>Dela Gothic One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ZIOZIAS DIMITRIOS</cp:lastModifiedBy>
  <cp:revision>2</cp:revision>
  <dcterms:created xsi:type="dcterms:W3CDTF">2026-03-29T10:35:50Z</dcterms:created>
  <dcterms:modified xsi:type="dcterms:W3CDTF">2026-03-29T10:57:32Z</dcterms:modified>
</cp:coreProperties>
</file>